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116"/>
  </p:handoutMasterIdLst>
  <p:sldIdLst>
    <p:sldId id="256" r:id="rId3"/>
    <p:sldId id="257" r:id="rId4"/>
    <p:sldId id="37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2"/>
    <p:sldId id="286" r:id="rId33"/>
    <p:sldId id="288" r:id="rId34"/>
    <p:sldId id="289" r:id="rId35"/>
    <p:sldId id="290" r:id="rId36"/>
    <p:sldId id="291" r:id="rId37"/>
    <p:sldId id="293" r:id="rId38"/>
    <p:sldId id="295" r:id="rId39"/>
    <p:sldId id="294" r:id="rId40"/>
    <p:sldId id="296" r:id="rId41"/>
    <p:sldId id="297" r:id="rId42"/>
    <p:sldId id="300" r:id="rId43"/>
    <p:sldId id="303" r:id="rId44"/>
    <p:sldId id="304" r:id="rId45"/>
    <p:sldId id="305" r:id="rId46"/>
    <p:sldId id="306" r:id="rId47"/>
    <p:sldId id="309" r:id="rId48"/>
    <p:sldId id="310" r:id="rId49"/>
    <p:sldId id="311" r:id="rId50"/>
    <p:sldId id="314" r:id="rId51"/>
    <p:sldId id="317" r:id="rId52"/>
    <p:sldId id="318" r:id="rId53"/>
    <p:sldId id="319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8" r:id="rId70"/>
    <p:sldId id="337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7" r:id="rId109"/>
    <p:sldId id="378" r:id="rId110"/>
    <p:sldId id="379" r:id="rId111"/>
    <p:sldId id="380" r:id="rId112"/>
    <p:sldId id="381" r:id="rId113"/>
    <p:sldId id="382" r:id="rId114"/>
    <p:sldId id="287" r:id="rId115"/>
  </p:sldIdLst>
  <p:sldSz cx="12192000" cy="6858000"/>
  <p:notesSz cx="7103745" cy="1023429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3" autoAdjust="0"/>
    <p:restoredTop sz="94249" autoAdjust="0"/>
  </p:normalViewPr>
  <p:slideViewPr>
    <p:cSldViewPr snapToGrid="0" showGuides="1">
      <p:cViewPr>
        <p:scale>
          <a:sx n="100" d="100"/>
          <a:sy n="100" d="100"/>
        </p:scale>
        <p:origin x="-420" y="-888"/>
      </p:cViewPr>
      <p:guideLst>
        <p:guide orient="horz" pos="2213"/>
        <p:guide pos="381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altLang="en-US"/>
              <a:t>DART</a:t>
            </a:r>
            <a:endParaRPr lang="es-ES" alt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b="0" i="0" dirty="0">
                <a:solidFill>
                  <a:srgbClr val="666666"/>
                </a:solidFill>
                <a:effectLst/>
                <a:latin typeface="Helvetica Neue"/>
              </a:rPr>
              <a:t>“Dart es un lenguaje </a:t>
            </a:r>
            <a:r>
              <a:rPr lang="es-MX" b="0" i="1" dirty="0">
                <a:solidFill>
                  <a:srgbClr val="666666"/>
                </a:solidFill>
                <a:effectLst/>
                <a:latin typeface="Helvetica Neue"/>
              </a:rPr>
              <a:t>open </a:t>
            </a:r>
            <a:r>
              <a:rPr lang="es-MX" b="0" i="1" dirty="0" err="1">
                <a:solidFill>
                  <a:srgbClr val="666666"/>
                </a:solidFill>
                <a:effectLst/>
                <a:latin typeface="Helvetica Neue"/>
              </a:rPr>
              <a:t>source</a:t>
            </a:r>
            <a:r>
              <a:rPr lang="es-MX" b="0" i="0" dirty="0">
                <a:solidFill>
                  <a:srgbClr val="666666"/>
                </a:solidFill>
                <a:effectLst/>
                <a:latin typeface="Helvetica Neue"/>
              </a:rPr>
              <a:t> desarrollado en Google con el objetivo de permitir a los desarrolladores utilizar un lenguaje orientado a objetos”</a:t>
            </a:r>
            <a:endParaRPr lang="es-MX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Tipos de datos map</a:t>
            </a:r>
            <a:endParaRPr lang="es-ES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024128" y="1600200"/>
            <a:ext cx="9720073" cy="4709160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s-CO" sz="105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s-CO" sz="105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1050" b="0" dirty="0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Objetos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literales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diccionarios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105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() {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105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personas 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{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CO" sz="105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'documento'</a:t>
            </a:r>
            <a:r>
              <a:rPr lang="es-CO" sz="105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71280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CO" sz="105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'nombre'</a:t>
            </a:r>
            <a:r>
              <a:rPr lang="es-CO" sz="105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105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'Diego </a:t>
            </a:r>
            <a:r>
              <a:rPr lang="es-CO" sz="1050" b="0" dirty="0" err="1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Lopez</a:t>
            </a:r>
            <a:r>
              <a:rPr lang="es-CO" sz="105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5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CO" sz="105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CO" sz="105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100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105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(personas)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105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(personas[</a:t>
            </a:r>
            <a:r>
              <a:rPr lang="es-CO" sz="105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'nombre'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105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(personas[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105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(personas[</a:t>
            </a:r>
            <a:r>
              <a:rPr lang="es-CO" sz="105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s-CO" sz="105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105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</a:t>
            </a:r>
            <a:endParaRPr lang="es-CO" sz="105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CO" sz="9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s-CO" sz="9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altLang="en-US" sz="1050" dirty="0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SliderScreen</a:t>
                      </a:r>
                      <a:r>
                        <a:rPr lang="es-MX" u="sng" dirty="0"/>
                        <a:t>: </a:t>
                      </a:r>
                      <a:r>
                        <a:rPr lang="es-MX" u="sng" dirty="0" err="1"/>
                        <a:t>Checkbox</a:t>
                      </a:r>
                      <a:r>
                        <a:rPr lang="es-MX" u="sng" dirty="0"/>
                        <a:t> y widgets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6000"/>
                <a:gridCol w="4302177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slider_screen.dart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'Sliders &amp;&amp; 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Checks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adaptive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min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activeColor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divisions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}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Expanded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//Tome todo el ancho posible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'https://www.mcneuquen.com.ar/wp-content/uploads/2021/01/abc.jpg'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contain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33566" t="13355" r="45901" b="9051"/>
          <a:stretch>
            <a:fillRect/>
          </a:stretch>
        </p:blipFill>
        <p:spPr>
          <a:xfrm>
            <a:off x="7756475" y="1871317"/>
            <a:ext cx="2503357" cy="479618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SliderScreen</a:t>
                      </a:r>
                      <a:r>
                        <a:rPr lang="es-MX" u="sng" dirty="0"/>
                        <a:t>: </a:t>
                      </a:r>
                      <a:r>
                        <a:rPr lang="es-MX" u="sng" dirty="0" err="1"/>
                        <a:t>Checkbox</a:t>
                      </a:r>
                      <a:r>
                        <a:rPr lang="es-MX" u="sng" dirty="0"/>
                        <a:t> y switches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8754"/>
                <a:gridCol w="5959423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slider_screen.dart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'Sliders &amp;&amp; 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Checks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adaptive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min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activeColor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divisions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Checkbox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{})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Expanded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//Tome todo el ancho posible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'https://www.mcneuquen.com.ar/wp-content/uploads/2021/01/abc.jpg'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contain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33333" t="13130" r="45729" b="7943"/>
          <a:stretch>
            <a:fillRect/>
          </a:stretch>
        </p:blipFill>
        <p:spPr>
          <a:xfrm>
            <a:off x="7371776" y="2160905"/>
            <a:ext cx="2030232" cy="3861698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SliderScreen</a:t>
                      </a:r>
                      <a:r>
                        <a:rPr lang="es-MX" u="sng" dirty="0"/>
                        <a:t>: </a:t>
                      </a:r>
                      <a:r>
                        <a:rPr lang="es-MX" u="sng" dirty="0" err="1"/>
                        <a:t>Checkboxlist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8754"/>
                <a:gridCol w="5959423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slider_screen.dart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agregar: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CheckboxListTile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activeColor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'Habilitar Slider'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11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_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})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SwitchListTile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adaptive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activeColor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'Habilitar Slider'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_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sliderEnabled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})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AboutListTile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33437" t="13130" r="46042" b="7571"/>
          <a:stretch>
            <a:fillRect/>
          </a:stretch>
        </p:blipFill>
        <p:spPr>
          <a:xfrm>
            <a:off x="6705600" y="1892301"/>
            <a:ext cx="2501900" cy="4601264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 err="1"/>
                        <a:t>ListViewBuilderScreen</a:t>
                      </a:r>
                      <a:r>
                        <a:rPr lang="es-MX" sz="1600" u="sng" dirty="0"/>
                        <a:t>, crear el archivo </a:t>
                      </a:r>
                      <a:r>
                        <a:rPr lang="es-MX" sz="1600" u="sng" dirty="0" err="1"/>
                        <a:t>listview_builder_screen.dart</a:t>
                      </a:r>
                      <a:r>
                        <a:rPr lang="es-MX" sz="1600" u="sng" dirty="0"/>
                        <a:t> y luego ejecutar comando </a:t>
                      </a:r>
                      <a:r>
                        <a:rPr lang="es-MX" sz="1600" u="sng" dirty="0" err="1"/>
                        <a:t>fl-screen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977"/>
                <a:gridCol w="3597639"/>
                <a:gridCol w="3717561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En el archivo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screen.dart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agregar: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n-US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n-US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/screens/</a:t>
                      </a:r>
                      <a:r>
                        <a:rPr lang="en-US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listview_builder_screen.dart</a:t>
                      </a:r>
                      <a:r>
                        <a:rPr lang="en-US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Agregar al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app.routes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InfiniteScrol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&amp; 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Pull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refresh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build_circle_outlined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33125" t="12152" r="45938" b="8684"/>
          <a:stretch>
            <a:fillRect/>
          </a:stretch>
        </p:blipFill>
        <p:spPr>
          <a:xfrm>
            <a:off x="4771714" y="2717800"/>
            <a:ext cx="1893639" cy="3612449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 err="1"/>
                        <a:t>ListViewBuilderScreen</a:t>
                      </a:r>
                      <a:r>
                        <a:rPr lang="es-MX" sz="1600" u="sng" dirty="0"/>
                        <a:t>, crear el archivo </a:t>
                      </a:r>
                      <a:r>
                        <a:rPr lang="es-MX" sz="1600" u="sng" dirty="0" err="1"/>
                        <a:t>listview_builder_screen.dart</a:t>
                      </a:r>
                      <a:r>
                        <a:rPr lang="es-MX" sz="1600" u="sng" dirty="0"/>
                        <a:t> y luego ejecutar comando </a:t>
                      </a:r>
                      <a:r>
                        <a:rPr lang="es-MX" sz="1600" u="sng" dirty="0" err="1"/>
                        <a:t>fl-screen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54"/>
                <a:gridCol w="5730823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Las imágenes se encuentran en https://picsum.photos/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'https://picsum.photos/200/300?image=${</a:t>
                      </a:r>
                      <a:r>
                        <a:rPr lang="es-CO" sz="10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}'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}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   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33333" t="11937" r="45834" b="8499"/>
          <a:stretch>
            <a:fillRect/>
          </a:stretch>
        </p:blipFill>
        <p:spPr>
          <a:xfrm>
            <a:off x="7569835" y="1921307"/>
            <a:ext cx="2070100" cy="38257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 err="1"/>
                        <a:t>ListViewBuilderScreen</a:t>
                      </a:r>
                      <a:r>
                        <a:rPr lang="es-MX" sz="1600" u="sng" dirty="0"/>
                        <a:t>, crear el archivo </a:t>
                      </a:r>
                      <a:r>
                        <a:rPr lang="es-MX" sz="1600" u="sng" dirty="0" err="1"/>
                        <a:t>listview_builder_screen.dart</a:t>
                      </a:r>
                      <a:r>
                        <a:rPr lang="es-MX" sz="1600" u="sng" dirty="0"/>
                        <a:t> y luego ejecutar comando </a:t>
                      </a:r>
                      <a:r>
                        <a:rPr lang="es-MX" sz="1600" u="sng" dirty="0" err="1"/>
                        <a:t>fl-screen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54"/>
                <a:gridCol w="5730823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Las imágenes se encuentran en https://picsum.photos/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MediaQuery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removePadding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removeTop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removeBottom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'https://picsum.photos/200/300?image=${</a:t>
                      </a:r>
                      <a:r>
                        <a:rPr lang="es-CO" sz="9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}'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      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33333" t="11937" r="45834" b="8499"/>
          <a:stretch>
            <a:fillRect/>
          </a:stretch>
        </p:blipFill>
        <p:spPr>
          <a:xfrm>
            <a:off x="7569835" y="1921307"/>
            <a:ext cx="2070100" cy="38257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/>
                        <a:t>Infinite </a:t>
                      </a:r>
                      <a:r>
                        <a:rPr lang="es-MX" sz="1600" u="sng" dirty="0" err="1"/>
                        <a:t>Scroll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54"/>
                <a:gridCol w="5730823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Las imágenes se encuentran en https://picsum.photos/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initState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initState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addListener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(' ${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scrollController.position.pixels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}, ${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scrollController.position.maxScrollExtent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 ');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pixels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maxScrollExtent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addAll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[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((e)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e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@override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Widget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AA2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BuildContext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context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Scaffold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backgroundColor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Colors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black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body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MediaQuery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AA2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removePadding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context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context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removeTop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768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removeBottom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768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child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AA2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builder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physics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D7CD8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const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BouncingScrollPhysics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s-CO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4B6A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//comportamiento igual en Android y iOS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controller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scrollController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4B6A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//Para controlar el </a:t>
                      </a:r>
                      <a:r>
                        <a:rPr kumimoji="0" lang="es-CO" sz="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4B6A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scroller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itemCount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imagesIds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length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itemBuilder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BuildContext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context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FadeInImage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width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double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infinity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height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768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300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BoxFit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cover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placeholder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D7CD8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const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AssetImage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assets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img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/jar-loading.gif'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 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image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NetworkImage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'https://picsum.photos/200/300?image=${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0687A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imagesIds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0687A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index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 }'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  )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}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)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)      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)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}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33197" t="12878" r="45901" b="8417"/>
          <a:stretch>
            <a:fillRect/>
          </a:stretch>
        </p:blipFill>
        <p:spPr>
          <a:xfrm>
            <a:off x="7390149" y="4227226"/>
            <a:ext cx="1693889" cy="247522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/>
                        <a:t>Infinite </a:t>
                      </a:r>
                      <a:r>
                        <a:rPr lang="es-MX" sz="1600" u="sng" dirty="0" err="1"/>
                        <a:t>Scroll</a:t>
                      </a:r>
                      <a:r>
                        <a:rPr lang="es-MX" sz="1600" u="sng" dirty="0"/>
                        <a:t> con Futures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8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036"/>
                <a:gridCol w="4152275"/>
                <a:gridCol w="3252867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Las imágenes se encuentran en https://picsum.photos/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la carga d imágenes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initState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initState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addListener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(' ${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scrollController.position.pixels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}, ${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scrollController.position.maxScrollExtent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 ');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pixels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maxScrollExtent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fetchData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//Hacer una espera mientras carga las imágenes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delayed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seconds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volver a dibujar imágenes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addAll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[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((e)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e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MediaQuery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//Conocer dimensión de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pntalla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MediaQuery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removePadding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removeTop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removeBottom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Stack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physics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BouncingScrollPhysics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//comportamiento igual en Android y iOS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controller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controlar el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scroller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'https://picsum.photos/200/300?image=${</a:t>
                      </a:r>
                      <a:r>
                        <a:rPr lang="es-CO" sz="6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6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] }'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Positioned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bottom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left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0.5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//Debe restarse mitad del ancho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LoadingimgIcon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      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/>
                        <a:t>Infinite </a:t>
                      </a:r>
                      <a:r>
                        <a:rPr lang="es-MX" sz="1600" u="sng" dirty="0" err="1"/>
                        <a:t>Scroll</a:t>
                      </a:r>
                      <a:r>
                        <a:rPr lang="es-MX" sz="1600" u="sng" dirty="0"/>
                        <a:t> con Futures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8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7298"/>
                <a:gridCol w="6280880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Las imágenes se encuentran en https://picsum.photos/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Continuidad del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ListView_screen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LoadingimgIcon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LoadingimgIcon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all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BoxDecoration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withOpacity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0.9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BoxShape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circle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CircularProgressIndicator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color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33196" t="17114" r="45533" b="5292"/>
          <a:stretch>
            <a:fillRect/>
          </a:stretch>
        </p:blipFill>
        <p:spPr>
          <a:xfrm>
            <a:off x="6949460" y="2052982"/>
            <a:ext cx="2324542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/>
                        <a:t>Mostrar y ocultar el </a:t>
                      </a:r>
                      <a:r>
                        <a:rPr lang="es-MX" sz="1600" u="sng" dirty="0" err="1"/>
                        <a:t>loading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Pull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to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refresh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8" cy="522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1836"/>
                <a:gridCol w="5576342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El </a:t>
                      </a:r>
                      <a:r>
                        <a:rPr lang="es-MX" sz="11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listview_builder_screen.dart</a:t>
                      </a: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queda: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ListViewBuilderScreen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la carga d imágenes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initState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initState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addListener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(' ${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scrollController.position.pixels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}, ${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scrollController.position.maxScrollExtent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 ');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pixels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maxScrollExtent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//add5();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fetchData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fetchData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 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//Hacer una espera mientras carga las imágenes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{})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delayed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seconds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{})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volver a dibujar imágenes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pixels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&lt;=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maxScrollExtent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animateTo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position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pixels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120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milliseconds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curve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Curves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fastOutSlowIn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addAll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[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((e)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e 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Tipos de datos </a:t>
            </a:r>
            <a:r>
              <a:rPr lang="es-ES" altLang="en-US" dirty="0" err="1"/>
              <a:t>map</a:t>
            </a:r>
            <a:endParaRPr lang="es-ES" alt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903812" y="1588167"/>
            <a:ext cx="9720073" cy="4803923"/>
          </a:xfrm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r>
              <a:rPr lang="es-CO" sz="3100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31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() {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31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CO" sz="31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CO" sz="31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dynamic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&gt; personas 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{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'documento'</a:t>
            </a:r>
            <a:r>
              <a:rPr lang="es-CO" sz="310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31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71280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'nombre'</a:t>
            </a:r>
            <a:r>
              <a:rPr lang="es-CO" sz="310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'Diego </a:t>
            </a:r>
            <a:r>
              <a:rPr lang="es-CO" sz="3100" b="0" dirty="0" err="1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Lopez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'salario'</a:t>
            </a:r>
            <a:r>
              <a:rPr lang="es-CO" sz="3100" b="0" dirty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sz="31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120000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}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31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personas</a:t>
            </a:r>
            <a:r>
              <a:rPr lang="es-CO" sz="31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CO" sz="31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sz="3100" b="0" dirty="0" err="1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cargo'</a:t>
            </a:r>
            <a:r>
              <a:rPr lang="es-CO" sz="3100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s-CO" sz="3100" b="0" dirty="0" err="1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'Ingeniero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31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(personas)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31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(personas[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'nombre'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31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(personas[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'documento'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sz="31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(personas[</a:t>
            </a:r>
            <a:r>
              <a:rPr lang="es-CO" sz="3100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'salario'</a:t>
            </a:r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s-CO" sz="31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sz="31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</a:t>
            </a:r>
            <a:endParaRPr lang="es-CO" sz="31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br>
              <a:rPr lang="es-CO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s-CO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altLang="en-US" sz="2000" dirty="0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/>
                        <a:t>Mostrar y ocultar el </a:t>
                      </a:r>
                      <a:r>
                        <a:rPr lang="es-MX" sz="1600" u="sng" dirty="0" err="1"/>
                        <a:t>loading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Pull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to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refresh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8" cy="53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521"/>
                <a:gridCol w="5096657"/>
              </a:tblGrid>
              <a:tr h="20979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El </a:t>
                      </a:r>
                      <a:r>
                        <a:rPr lang="es-MX" sz="11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listview_builder_screen.dart</a:t>
                      </a: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queda: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5109024"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onRefresh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delayed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seconds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clear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lastId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MediaQuery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//Conocer dimensión de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pntalla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MediaQuery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removePadding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removeTop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removeBottom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Stack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RefreshIndicator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onRefresh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onRefresh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physics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BouncingScrollPhysics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//comportamiento igual en Android y iOS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controller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scrollController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controlar el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scroller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'https://picsum.photos/200/300?image=${</a:t>
                      </a:r>
                      <a:r>
                        <a:rPr lang="es-CO" sz="8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imagesIds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8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] }'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isLoading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Positioned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bottom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left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0.5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//Debe restarse mitad del ancho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LoadingimgIcon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   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sz="1600" u="sng" dirty="0"/>
                        <a:t>Mostrar y ocultar el </a:t>
                      </a:r>
                      <a:r>
                        <a:rPr lang="es-MX" sz="1600" u="sng" dirty="0" err="1"/>
                        <a:t>loading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Pull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to</a:t>
                      </a:r>
                      <a:r>
                        <a:rPr lang="es-MX" sz="1600" u="sng" dirty="0"/>
                        <a:t> </a:t>
                      </a:r>
                      <a:r>
                        <a:rPr lang="es-MX" sz="1600" u="sng" dirty="0" err="1"/>
                        <a:t>refresh</a:t>
                      </a:r>
                      <a:endParaRPr lang="es-MX" sz="1600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8" cy="536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1521"/>
                <a:gridCol w="5096657"/>
              </a:tblGrid>
              <a:tr h="20979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El </a:t>
                      </a:r>
                      <a:r>
                        <a:rPr lang="es-MX" sz="11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listview_builder_screen.dart</a:t>
                      </a:r>
                      <a:r>
                        <a:rPr lang="es-MX" sz="11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queda:</a:t>
                      </a: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5109024">
                <a:tc>
                  <a:txBody>
                    <a:bodyPr/>
                    <a:lstStyle/>
                    <a:p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LoadingimgIcon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LoadingimgIcon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5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all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BoxDecoration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withOpacity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0.9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BoxShape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circle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CircularProgressIndicator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color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32828" t="3693" r="46025" b="17114"/>
          <a:stretch>
            <a:fillRect/>
          </a:stretch>
        </p:blipFill>
        <p:spPr>
          <a:xfrm>
            <a:off x="7420131" y="2160905"/>
            <a:ext cx="2306778" cy="456316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altLang="en-US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77863" y="2925394"/>
            <a:ext cx="4183062" cy="2351824"/>
          </a:xfrm>
        </p:spPr>
      </p:pic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Funciones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1023937" y="1645920"/>
          <a:ext cx="10249113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2076"/>
                <a:gridCol w="6767037"/>
              </a:tblGrid>
              <a:tr h="43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Con argumentos</a:t>
                      </a:r>
                      <a:endParaRPr lang="es-ES" altLang="en-US" dirty="0"/>
                    </a:p>
                  </a:txBody>
                  <a:tcPr marL="81002" marR="81002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Con argumentos opcionales</a:t>
                      </a:r>
                      <a:endParaRPr lang="es-ES" altLang="en-US"/>
                    </a:p>
                  </a:txBody>
                  <a:tcPr marL="81002" marR="81002"/>
                </a:tc>
              </a:tr>
              <a:tr h="4515456">
                <a:tc>
                  <a:txBody>
                    <a:bodyPr/>
                    <a:lstStyle/>
                    <a:p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(nombre)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nombre 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dirty="0"/>
                    </a:p>
                  </a:txBody>
                  <a:tcPr marL="81002" marR="81002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(nombre)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nombre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mensaje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 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mensaje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dirty="0"/>
                    </a:p>
                  </a:txBody>
                  <a:tcPr marL="81002" marR="81002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Funciones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769714" y="1616274"/>
          <a:ext cx="10571575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1575"/>
              </a:tblGrid>
              <a:tr h="3216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Con argumentos obligatorios</a:t>
                      </a:r>
                      <a:endParaRPr lang="es-ES" altLang="en-US" dirty="0"/>
                    </a:p>
                  </a:txBody>
                  <a:tcPr/>
                </a:tc>
              </a:tr>
              <a:tr h="4708563">
                <a:tc>
                  <a:txBody>
                    <a:bodyPr/>
                    <a:lstStyle/>
                    <a:p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//saludar(nombre);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saludar2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(nombre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mensaje 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nombre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mensaje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 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mensaje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saludar2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mensaje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, $</a:t>
                      </a:r>
                      <a:r>
                        <a:rPr lang="es-CO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mensaje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156346" y="1575331"/>
          <a:ext cx="6796585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58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Ejemplo de Clase</a:t>
                      </a:r>
                      <a:endParaRPr lang="es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instructor1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(instructor1)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lenguaje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1235964" y="1534387"/>
          <a:ext cx="9720072" cy="510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72"/>
              </a:tblGrid>
              <a:tr h="331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Ejemplo de Clase</a:t>
                      </a:r>
                      <a:endParaRPr lang="es-ES" altLang="en-US" dirty="0"/>
                    </a:p>
                  </a:txBody>
                  <a:tcPr/>
                </a:tc>
              </a:tr>
              <a:tr h="4739276">
                <a:tc>
                  <a:txBody>
                    <a:bodyPr/>
                    <a:lstStyle/>
                    <a:p>
                      <a:r>
                        <a:rPr lang="es-CO" sz="1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instructor1 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(nombre</a:t>
                      </a:r>
                      <a:r>
                        <a:rPr lang="es-CO" sz="1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lenguaje</a:t>
                      </a:r>
                      <a:r>
                        <a:rPr lang="es-CO" sz="1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'Dart'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(instructor1)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lenguaje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lenguaje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})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toString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 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s-CO" sz="1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'Instructor: nombre: ${</a:t>
                      </a:r>
                      <a:r>
                        <a:rPr lang="es-CO" sz="1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6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}, lenguaje: ${</a:t>
                      </a:r>
                      <a:r>
                        <a:rPr lang="es-CO" sz="1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6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lenguaje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}'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949054" y="750627"/>
          <a:ext cx="8794750" cy="601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4750"/>
              </a:tblGrid>
              <a:tr h="380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Constructores con nombre</a:t>
                      </a:r>
                      <a:endParaRPr lang="es-ES" altLang="en-US" dirty="0"/>
                    </a:p>
                  </a:txBody>
                  <a:tcPr/>
                </a:tc>
              </a:tr>
              <a:tr h="5421192"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rawJson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 López'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'lenguaje'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'Dart'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instructor1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fromJson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rawJson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(instructor1)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//?opcional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lenguaje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//?opcional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lenguaje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})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Instructor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fromJson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//Recibe un mapa se ejecuta al momento de crear la instancia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//!: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safety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lenguaje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json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'lenguaje'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 tiene lenguaje'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//??: opcional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'Instructor: nombre: ${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}, poder: ${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lenguaje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}'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1949450" y="1170885"/>
          <a:ext cx="8293100" cy="548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0"/>
                <a:gridCol w="4146550"/>
              </a:tblGrid>
              <a:tr h="394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setters y getters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dirty="0"/>
                    </a:p>
                  </a:txBody>
                  <a:tcPr/>
                </a:tc>
              </a:tr>
              <a:tr h="5094605">
                <a:tc>
                  <a:txBody>
                    <a:bodyPr/>
                    <a:lstStyle/>
                    <a:p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'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dart.math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' as 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math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cuadrado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'Área: ${ 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calcularArea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() }'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'Lado: ${ 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} 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Área: ${ 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}'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lado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Cuadrado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lado )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lado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set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area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valor 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(valor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valor)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calcularArea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*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lado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sp>
        <p:nvSpPr>
          <p:cNvPr id="6" name="Flecha derecha 5"/>
          <p:cNvSpPr/>
          <p:nvPr/>
        </p:nvSpPr>
        <p:spPr>
          <a:xfrm>
            <a:off x="2616835" y="4312285"/>
            <a:ext cx="3018155" cy="452755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647666" y="936689"/>
          <a:ext cx="8795887" cy="5489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6413"/>
                <a:gridCol w="4769474"/>
              </a:tblGrid>
              <a:tr h="39497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Clase abstracta: Clase que no se puede instanciar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</a:tr>
              <a:tr h="50946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perro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Perro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sonidoAnimal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(perro)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gato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Gato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sonidoAnimal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(gato)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sonidoAnimal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animal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emitirSonido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abstract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patas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emitirSonido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Perro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implements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patas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emitirSonido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Guauuu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Gato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implements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patas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emitirSonido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Miauuu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sp>
        <p:nvSpPr>
          <p:cNvPr id="6" name="Flecha derecha 5"/>
          <p:cNvSpPr/>
          <p:nvPr/>
        </p:nvSpPr>
        <p:spPr>
          <a:xfrm>
            <a:off x="5047900" y="5209881"/>
            <a:ext cx="3018155" cy="452755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759445" y="510540"/>
          <a:ext cx="8293100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0"/>
                <a:gridCol w="4146550"/>
              </a:tblGrid>
              <a:tr h="362668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extends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</a:tr>
              <a:tr h="5177643"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superman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Heroe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'Clark Kent'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luthor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Heroe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'Lex Luthor'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superman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luthor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abstract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Personaje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poder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Personaje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 $</a:t>
                      </a:r>
                      <a:r>
                        <a:rPr lang="es-CO" sz="14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- $</a:t>
                      </a:r>
                      <a:r>
                        <a:rPr lang="es-CO" sz="14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poder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Heroe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Personaje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valentia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Heroe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nombre)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nombre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Villano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Personaje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maldad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99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Villano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nombre)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nombre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sp>
        <p:nvSpPr>
          <p:cNvPr id="6" name="Flecha derecha 5"/>
          <p:cNvSpPr/>
          <p:nvPr/>
        </p:nvSpPr>
        <p:spPr>
          <a:xfrm>
            <a:off x="4586922" y="5754904"/>
            <a:ext cx="3018155" cy="452755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DART</a:t>
            </a:r>
            <a:endParaRPr lang="es-ES" altLang="en-US" dirty="0"/>
          </a:p>
        </p:txBody>
      </p:sp>
      <p:graphicFrame>
        <p:nvGraphicFramePr>
          <p:cNvPr id="4" name="Tabla 4"/>
          <p:cNvGraphicFramePr>
            <a:graphicFrameLocks noGrp="1"/>
          </p:cNvGraphicFramePr>
          <p:nvPr>
            <p:ph idx="1"/>
          </p:nvPr>
        </p:nvGraphicFramePr>
        <p:xfrm>
          <a:off x="677863" y="2205558"/>
          <a:ext cx="909572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5724"/>
              </a:tblGrid>
              <a:tr h="315613">
                <a:tc>
                  <a:txBody>
                    <a:bodyPr/>
                    <a:lstStyle/>
                    <a:p>
                      <a:r>
                        <a:rPr lang="es-MX" dirty="0" err="1"/>
                        <a:t>Caracterísiticas</a:t>
                      </a:r>
                      <a:endParaRPr lang="es-CO" dirty="0"/>
                    </a:p>
                  </a:txBody>
                  <a:tcPr/>
                </a:tc>
              </a:tr>
              <a:tr h="3579826">
                <a:tc>
                  <a:txBody>
                    <a:bodyPr/>
                    <a:lstStyle/>
                    <a:p>
                      <a:pPr marL="0" indent="0" algn="just">
                        <a:buNone/>
                      </a:pP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Dart se diseñó con el objetivo de hacer el proceso de desarrollo lo más cómodo y rápido posible para los desarrolladores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None/>
                      </a:pP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None/>
                      </a:pP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¿Dónde se puede utilizar DART?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None/>
                      </a:pP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aplicaciones web, utilizando la librería de arte: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el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transpilador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 transformar el código en Dart en JavaScript, o utilizando </a:t>
                      </a:r>
                      <a:r>
                        <a:rPr lang="es-MX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frameworks</a:t>
                      </a:r>
                      <a:r>
                        <a:rPr lang="es-MX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AngularDart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servidores, utilizando las librerías de arte: http y arte: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También hay varios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frameworks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que se pueden utilizar, como por ejemplo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Aqueduct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aplicaciones de consola.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aplicaciones móviles gracias a </a:t>
                      </a:r>
                      <a:r>
                        <a:rPr lang="es-MX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Flutter</a:t>
                      </a:r>
                      <a:r>
                        <a:rPr lang="es-MX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None/>
                      </a:pPr>
                      <a:endParaRPr lang="es-MX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just">
                        <a:buNone/>
                      </a:pPr>
                      <a:endParaRPr lang="es-CO" dirty="0"/>
                    </a:p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Clases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673350" y="779780"/>
          <a:ext cx="8293100" cy="546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6550"/>
                <a:gridCol w="4146550"/>
              </a:tblGrid>
              <a:tr h="36576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Mixins</a:t>
                      </a:r>
                      <a:r>
                        <a:rPr lang="es-ES" altLang="en-US" dirty="0"/>
                        <a:t>: Agregar funcionalidades a una clase</a:t>
                      </a:r>
                      <a:endParaRPr lang="es-ES" altLang="en-US" dirty="0"/>
                    </a:p>
                  </a:txBody>
                  <a:tcPr/>
                </a:tc>
                <a:tc hMerge="1">
                  <a:tcPr/>
                </a:tc>
              </a:tr>
              <a:tr h="5100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 dirty="0" err="1"/>
                        <a:t>abstract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class</a:t>
                      </a:r>
                      <a:r>
                        <a:rPr lang="es-ES" altLang="en-US" sz="1400" dirty="0"/>
                        <a:t> Animal{}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/>
                        <a:t>abstract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class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Mamifero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extends</a:t>
                      </a:r>
                      <a:r>
                        <a:rPr lang="es-ES" altLang="en-US" sz="1400" dirty="0"/>
                        <a:t> Animal{ 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/>
                        <a:t>abstract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class</a:t>
                      </a:r>
                      <a:r>
                        <a:rPr lang="es-ES" altLang="en-US" sz="1400" dirty="0"/>
                        <a:t> Ave </a:t>
                      </a:r>
                      <a:r>
                        <a:rPr lang="es-ES" altLang="en-US" sz="1400" dirty="0" err="1"/>
                        <a:t>extends</a:t>
                      </a:r>
                      <a:r>
                        <a:rPr lang="es-ES" altLang="en-US" sz="1400" dirty="0"/>
                        <a:t> Animal{}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/>
                        <a:t>abstract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class</a:t>
                      </a:r>
                      <a:r>
                        <a:rPr lang="es-ES" altLang="en-US" sz="1400" dirty="0"/>
                        <a:t> Pez </a:t>
                      </a:r>
                      <a:r>
                        <a:rPr lang="es-ES" altLang="en-US" sz="1400" dirty="0" err="1"/>
                        <a:t>extends</a:t>
                      </a:r>
                      <a:r>
                        <a:rPr lang="es-ES" altLang="en-US" sz="1400" dirty="0"/>
                        <a:t> Animal{}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abstract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Volador{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r>
                        <a:rPr lang="es-ES" altLang="en-US" sz="1400" dirty="0" err="1">
                          <a:sym typeface="+mn-ea"/>
                        </a:rPr>
                        <a:t>void</a:t>
                      </a:r>
                      <a:r>
                        <a:rPr lang="es-ES" altLang="en-US" sz="1400" dirty="0">
                          <a:sym typeface="+mn-ea"/>
                        </a:rPr>
                        <a:t> volar() =&gt; </a:t>
                      </a:r>
                      <a:r>
                        <a:rPr lang="es-ES" altLang="en-US" sz="1400" dirty="0" err="1">
                          <a:sym typeface="+mn-ea"/>
                        </a:rPr>
                        <a:t>print</a:t>
                      </a:r>
                      <a:r>
                        <a:rPr lang="es-ES" altLang="en-US" sz="1400" dirty="0">
                          <a:sym typeface="+mn-ea"/>
                        </a:rPr>
                        <a:t>('Estoy volando');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abstract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Caminante{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r>
                        <a:rPr lang="es-ES" altLang="en-US" sz="1400" dirty="0" err="1">
                          <a:sym typeface="+mn-ea"/>
                        </a:rPr>
                        <a:t>void</a:t>
                      </a:r>
                      <a:r>
                        <a:rPr lang="es-ES" altLang="en-US" sz="1400" dirty="0">
                          <a:sym typeface="+mn-ea"/>
                        </a:rPr>
                        <a:t> caminar() =&gt; </a:t>
                      </a:r>
                      <a:r>
                        <a:rPr lang="es-ES" altLang="en-US" sz="1400" dirty="0" err="1">
                          <a:sym typeface="+mn-ea"/>
                        </a:rPr>
                        <a:t>print</a:t>
                      </a:r>
                      <a:r>
                        <a:rPr lang="es-ES" altLang="en-US" sz="1400" dirty="0">
                          <a:sym typeface="+mn-ea"/>
                        </a:rPr>
                        <a:t>('Estoy caminando');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abstract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Nadador{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r>
                        <a:rPr lang="es-ES" altLang="en-US" sz="1400" dirty="0" err="1">
                          <a:sym typeface="+mn-ea"/>
                        </a:rPr>
                        <a:t>void</a:t>
                      </a:r>
                      <a:r>
                        <a:rPr lang="es-ES" altLang="en-US" sz="1400" dirty="0">
                          <a:sym typeface="+mn-ea"/>
                        </a:rPr>
                        <a:t> nadar() =&gt; </a:t>
                      </a:r>
                      <a:r>
                        <a:rPr lang="es-ES" altLang="en-US" sz="1400" dirty="0" err="1">
                          <a:sym typeface="+mn-ea"/>
                        </a:rPr>
                        <a:t>print</a:t>
                      </a:r>
                      <a:r>
                        <a:rPr lang="es-ES" altLang="en-US" sz="1400" dirty="0">
                          <a:sym typeface="+mn-ea"/>
                        </a:rPr>
                        <a:t>('Estoy nadando');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Delfin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Mamifero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Nadador{}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Murcielago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Mamifero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Volador,Caminante</a:t>
                      </a:r>
                      <a:r>
                        <a:rPr lang="es-ES" altLang="en-US" sz="1400" dirty="0">
                          <a:sym typeface="+mn-ea"/>
                        </a:rPr>
                        <a:t> 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Gato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Mamifero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Caminante 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Paloma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Ave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Caminante, Volador 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Pato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Ave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Caminante, </a:t>
                      </a:r>
                      <a:r>
                        <a:rPr lang="es-ES" altLang="en-US" sz="1400" dirty="0" err="1">
                          <a:sym typeface="+mn-ea"/>
                        </a:rPr>
                        <a:t>Volador,Nadador</a:t>
                      </a:r>
                      <a:r>
                        <a:rPr lang="es-ES" altLang="en-US" sz="1400" dirty="0">
                          <a:sym typeface="+mn-ea"/>
                        </a:rPr>
                        <a:t> 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Tiburon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Pez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Nadador 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class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PezVolador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extends</a:t>
                      </a:r>
                      <a:r>
                        <a:rPr lang="es-ES" altLang="en-US" sz="1400" dirty="0">
                          <a:sym typeface="+mn-ea"/>
                        </a:rPr>
                        <a:t> Pez </a:t>
                      </a:r>
                      <a:r>
                        <a:rPr lang="es-ES" altLang="en-US" sz="1400" dirty="0" err="1">
                          <a:sym typeface="+mn-ea"/>
                        </a:rPr>
                        <a:t>with</a:t>
                      </a:r>
                      <a:r>
                        <a:rPr lang="es-ES" altLang="en-US" sz="1400" dirty="0">
                          <a:sym typeface="+mn-ea"/>
                        </a:rPr>
                        <a:t> Nadador, Volador {}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>
                          <a:sym typeface="+mn-ea"/>
                        </a:rPr>
                        <a:t>void</a:t>
                      </a:r>
                      <a:r>
                        <a:rPr lang="es-ES" altLang="en-US" sz="1400" dirty="0">
                          <a:sym typeface="+mn-ea"/>
                        </a:rPr>
                        <a:t> </a:t>
                      </a:r>
                      <a:r>
                        <a:rPr lang="es-ES" altLang="en-US" sz="1400" dirty="0" err="1">
                          <a:sym typeface="+mn-ea"/>
                        </a:rPr>
                        <a:t>main</a:t>
                      </a:r>
                      <a:r>
                        <a:rPr lang="es-ES" altLang="en-US" sz="1400" dirty="0">
                          <a:sym typeface="+mn-ea"/>
                        </a:rPr>
                        <a:t>(){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/* final </a:t>
                      </a:r>
                      <a:r>
                        <a:rPr lang="es-ES" altLang="en-US" sz="1400" dirty="0" err="1">
                          <a:sym typeface="+mn-ea"/>
                        </a:rPr>
                        <a:t>flipper</a:t>
                      </a:r>
                      <a:r>
                        <a:rPr lang="es-ES" altLang="en-US" sz="1400" dirty="0">
                          <a:sym typeface="+mn-ea"/>
                        </a:rPr>
                        <a:t> = </a:t>
                      </a:r>
                      <a:r>
                        <a:rPr lang="es-ES" altLang="en-US" sz="1400" dirty="0" err="1">
                          <a:sym typeface="+mn-ea"/>
                        </a:rPr>
                        <a:t>Delfin</a:t>
                      </a:r>
                      <a:r>
                        <a:rPr lang="es-ES" altLang="en-US" sz="1400" dirty="0">
                          <a:sym typeface="+mn-ea"/>
                        </a:rPr>
                        <a:t>();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r>
                        <a:rPr lang="es-ES" altLang="en-US" sz="1400" dirty="0" err="1">
                          <a:sym typeface="+mn-ea"/>
                        </a:rPr>
                        <a:t>flipper.nadar</a:t>
                      </a:r>
                      <a:r>
                        <a:rPr lang="es-ES" altLang="en-US" sz="1400" dirty="0">
                          <a:sym typeface="+mn-ea"/>
                        </a:rPr>
                        <a:t>();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*/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final </a:t>
                      </a:r>
                      <a:r>
                        <a:rPr lang="es-ES" altLang="en-US" sz="1400" dirty="0" err="1">
                          <a:sym typeface="+mn-ea"/>
                        </a:rPr>
                        <a:t>batman</a:t>
                      </a:r>
                      <a:r>
                        <a:rPr lang="es-ES" altLang="en-US" sz="1400" dirty="0">
                          <a:sym typeface="+mn-ea"/>
                        </a:rPr>
                        <a:t> = </a:t>
                      </a:r>
                      <a:r>
                        <a:rPr lang="es-ES" altLang="en-US" sz="1400" dirty="0" err="1">
                          <a:sym typeface="+mn-ea"/>
                        </a:rPr>
                        <a:t>Murcielago</a:t>
                      </a:r>
                      <a:r>
                        <a:rPr lang="es-ES" altLang="en-US" sz="1400" dirty="0">
                          <a:sym typeface="+mn-ea"/>
                        </a:rPr>
                        <a:t>();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r>
                        <a:rPr lang="es-ES" altLang="en-US" sz="1400" dirty="0" err="1">
                          <a:sym typeface="+mn-ea"/>
                        </a:rPr>
                        <a:t>batman.caminar</a:t>
                      </a:r>
                      <a:r>
                        <a:rPr lang="es-ES" altLang="en-US" sz="1400" dirty="0">
                          <a:sym typeface="+mn-ea"/>
                        </a:rPr>
                        <a:t>();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  </a:t>
                      </a:r>
                      <a:r>
                        <a:rPr lang="es-ES" altLang="en-US" sz="1400" dirty="0" err="1">
                          <a:sym typeface="+mn-ea"/>
                        </a:rPr>
                        <a:t>batman.volar</a:t>
                      </a:r>
                      <a:r>
                        <a:rPr lang="es-ES" altLang="en-US" sz="1400" dirty="0">
                          <a:sym typeface="+mn-ea"/>
                        </a:rPr>
                        <a:t>();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>
                          <a:sym typeface="+mn-ea"/>
                        </a:rPr>
                        <a:t>}</a:t>
                      </a: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sp>
        <p:nvSpPr>
          <p:cNvPr id="6" name="Flecha derecha 5"/>
          <p:cNvSpPr/>
          <p:nvPr/>
        </p:nvSpPr>
        <p:spPr>
          <a:xfrm>
            <a:off x="4586922" y="5699584"/>
            <a:ext cx="3018155" cy="452755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FUTURES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930525" y="982639"/>
          <a:ext cx="8293100" cy="546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3100"/>
              </a:tblGrid>
              <a:tr h="246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Future: Tarea asíncrona que se ejecuta en diferente tiempo o hilo.</a:t>
                      </a:r>
                      <a:endParaRPr lang="es-ES" altLang="en-US"/>
                    </a:p>
                  </a:txBody>
                  <a:tcPr/>
                </a:tc>
              </a:tr>
              <a:tr h="5100320"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'Antes de la petición'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httpGet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'https://www.sena.edu.co/api'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then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(data)  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data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toUpperCase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'Fin del programa'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httpGet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delayed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seconds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()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mundo - 3 segundos'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ASYNC</a:t>
            </a:r>
            <a:br>
              <a:rPr lang="es-ES" altLang="en-US" dirty="0"/>
            </a:br>
            <a:r>
              <a:rPr lang="es-ES" altLang="en-US" dirty="0"/>
              <a:t>AWAIT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idx="1"/>
          </p:nvPr>
        </p:nvGraphicFramePr>
        <p:xfrm>
          <a:off x="2647666" y="712662"/>
          <a:ext cx="8915992" cy="546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996"/>
                <a:gridCol w="4457996"/>
              </a:tblGrid>
              <a:tr h="36576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Async</a:t>
                      </a:r>
                      <a:r>
                        <a:rPr lang="es-ES" altLang="en-US" dirty="0"/>
                        <a:t> - </a:t>
                      </a:r>
                      <a:r>
                        <a:rPr lang="es-ES" altLang="en-US" dirty="0" err="1"/>
                        <a:t>await</a:t>
                      </a:r>
                      <a:r>
                        <a:rPr lang="es-ES" altLang="en-US" dirty="0"/>
                        <a:t>.</a:t>
                      </a:r>
                      <a:endParaRPr lang="es-ES" altLang="en-US" dirty="0"/>
                    </a:p>
                  </a:txBody>
                  <a:tcPr/>
                </a:tc>
                <a:tc hMerge="1">
                  <a:tcPr/>
                </a:tc>
              </a:tr>
              <a:tr h="510032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'Antes de la </a:t>
                      </a:r>
                      <a:r>
                        <a:rPr lang="en-US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petición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data 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httpGet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'https://www.sena.edu.co/api'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data 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await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getNombre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getNombre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then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print 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n-US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recibe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e </a:t>
                      </a:r>
                      <a:r>
                        <a:rPr lang="en-US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imprime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los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datos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//print( </a:t>
                      </a:r>
                      <a:r>
                        <a:rPr lang="en-US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nombre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);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dirty="0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'Fin del </a:t>
                      </a:r>
                      <a:r>
                        <a:rPr lang="en-US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programa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getNombre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id )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async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 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//El async </a:t>
                      </a:r>
                      <a:r>
                        <a:rPr lang="en-US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requiere</a:t>
                      </a:r>
                      <a:r>
                        <a:rPr lang="en-US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del future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'$</a:t>
                      </a:r>
                      <a:r>
                        <a:rPr lang="en-US" sz="1400" b="0" dirty="0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- Diego'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US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httpGet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url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Future</a:t>
                      </a:r>
                      <a:r>
                        <a:rPr lang="en-US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US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delayed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seconds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() {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</a:t>
                      </a:r>
                      <a:r>
                        <a:rPr lang="en-US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mundo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- 3 </a:t>
                      </a:r>
                      <a:r>
                        <a:rPr lang="en-US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segundos</a:t>
                      </a:r>
                      <a:r>
                        <a:rPr lang="en-US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 )</a:t>
                      </a:r>
                      <a:r>
                        <a:rPr lang="en-US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sp>
        <p:nvSpPr>
          <p:cNvPr id="6" name="Flecha derecha 5"/>
          <p:cNvSpPr/>
          <p:nvPr/>
        </p:nvSpPr>
        <p:spPr>
          <a:xfrm>
            <a:off x="5443846" y="5407466"/>
            <a:ext cx="3018155" cy="452755"/>
          </a:xfrm>
          <a:prstGeom prst="rightArrow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800100" y="1679717"/>
          <a:ext cx="10972165" cy="4845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229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480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 dirty="0"/>
                        <a:t>Luego de instalar Android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/>
                        <a:t>Ir a la terminal de comandos y ejecutar el comando: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 err="1"/>
                        <a:t>flutter</a:t>
                      </a:r>
                      <a:r>
                        <a:rPr lang="es-ES" altLang="en-US" sz="1400" dirty="0"/>
                        <a:t> doctor --</a:t>
                      </a:r>
                      <a:r>
                        <a:rPr lang="es-ES" altLang="en-US" sz="1400" dirty="0" err="1"/>
                        <a:t>android</a:t>
                      </a:r>
                      <a:r>
                        <a:rPr lang="es-ES" altLang="en-US" sz="1400" dirty="0"/>
                        <a:t> </a:t>
                      </a:r>
                      <a:r>
                        <a:rPr lang="es-ES" altLang="en-US" sz="1400" dirty="0" err="1"/>
                        <a:t>licenses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r>
                        <a:rPr lang="es-ES" altLang="en-US" sz="1400" dirty="0"/>
                        <a:t>Deberá aparecer un mensaje como el siguiente:</a:t>
                      </a: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Marcador de posición de contenido 5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22323" t="31215" r="7182" b="39731"/>
          <a:stretch>
            <a:fillRect/>
          </a:stretch>
        </p:blipFill>
        <p:spPr>
          <a:xfrm>
            <a:off x="826135" y="4572508"/>
            <a:ext cx="10539730" cy="157988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/>
                        <a:t>Ir a Android Studio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r>
                        <a:rPr lang="es-ES" altLang="en-US" sz="1400"/>
                        <a:t>Acceder a more actios y elegir SDK Manager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Marcador de posición de contenido 9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21049" t="7033" r="21602" b="23830"/>
          <a:stretch>
            <a:fillRect/>
          </a:stretch>
        </p:blipFill>
        <p:spPr>
          <a:xfrm>
            <a:off x="738505" y="2018030"/>
            <a:ext cx="10424795" cy="395795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/>
                        <a:t>Ir a Android Studio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r>
                        <a:rPr lang="es-ES" altLang="en-US" sz="1400"/>
                        <a:t>Acceder a more actios y elegir SDK Manager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Marcador de posición de contenido 6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14301" r="13896" b="7011"/>
          <a:stretch>
            <a:fillRect/>
          </a:stretch>
        </p:blipFill>
        <p:spPr>
          <a:xfrm>
            <a:off x="828040" y="2160905"/>
            <a:ext cx="9407525" cy="409956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/>
                        <a:t>Ir a Android Studio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r>
                        <a:rPr lang="es-ES" altLang="en-US" sz="1400"/>
                        <a:t>Acceder a more actios y elegir SDK Manager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Marcador de posición de contenido 7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13561" r="14351" b="8055"/>
          <a:stretch>
            <a:fillRect/>
          </a:stretch>
        </p:blipFill>
        <p:spPr>
          <a:xfrm>
            <a:off x="742950" y="2051685"/>
            <a:ext cx="7819390" cy="425767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/>
                        <a:t>En la terminal de comandos cmd ejecutar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r>
                        <a:rPr lang="es-ES" altLang="en-US" sz="1400"/>
                        <a:t>flutter doctor --android-licenses y a las opciones que aparezcan indicarles yes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Marcador de posición de contenido 6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20743" t="5202" r="7170" b="27439"/>
          <a:stretch>
            <a:fillRect/>
          </a:stretch>
        </p:blipFill>
        <p:spPr>
          <a:xfrm>
            <a:off x="1286510" y="2380615"/>
            <a:ext cx="8377555" cy="390017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/>
                        <a:t>En la terminal de comandos cmd ejecutar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r>
                        <a:rPr lang="es-ES" altLang="en-US" sz="1400"/>
                        <a:t>flutter doctor 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r>
                        <a:rPr lang="es-ES" altLang="en-US" sz="1400"/>
                        <a:t>y deberá aparecer el siguiente listado: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Marcador de posición de contenido 7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20743" t="4720" r="8243" b="27921"/>
          <a:stretch>
            <a:fillRect/>
          </a:stretch>
        </p:blipFill>
        <p:spPr>
          <a:xfrm>
            <a:off x="1911350" y="2703195"/>
            <a:ext cx="8181975" cy="375412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Instalación de Android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400"/>
                        <a:t>Abrir vsCode y con la combinación de las teclas CTRL + Shift + P se deberá abrir una barra para buscar Flutter</a:t>
                      </a: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Marcador de posición de contenido 6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58695" y="1987550"/>
            <a:ext cx="7675245" cy="431482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DART: Programas requeridos</a:t>
            </a:r>
            <a:endParaRPr lang="es-ES" altLang="en-US" dirty="0"/>
          </a:p>
        </p:txBody>
      </p:sp>
      <p:graphicFrame>
        <p:nvGraphicFramePr>
          <p:cNvPr id="4" name="Tabla 4"/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Programas requeridos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Temas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VsCode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Postman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studio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Plugins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Awesome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Flutter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Snippets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Bracket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Pair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Colorizer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Dart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Flutter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Material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Icon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Theme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Paste JSON as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Terminal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s-CO" dirty="0"/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Tokio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Night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Better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Pubspec</a:t>
                      </a:r>
                      <a:r>
                        <a:rPr lang="es-ES" alt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alt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</a:t>
                      </a:r>
                      <a:endParaRPr lang="es-ES" alt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Marcador de posición de contenido 5"/>
          <p:cNvSpPr>
            <a:spLocks noGrp="1"/>
          </p:cNvSpPr>
          <p:nvPr>
            <p:ph sz="half" idx="2"/>
          </p:nvPr>
        </p:nvSpPr>
        <p:spPr>
          <a:xfrm>
            <a:off x="1142365" y="1661160"/>
            <a:ext cx="8582025" cy="4153535"/>
          </a:xfrm>
        </p:spPr>
        <p:txBody>
          <a:bodyPr/>
          <a:lstStyle/>
          <a:p>
            <a:pPr>
              <a:buNone/>
            </a:pPr>
            <a:r>
              <a:rPr lang="es-ES" altLang="en-US" sz="1800">
                <a:sym typeface="+mn-ea"/>
              </a:rPr>
              <a:t>Crear un proyecto en vscode llamado counter_app</a:t>
            </a:r>
            <a:endParaRPr lang="es-ES" altLang="en-US" sz="1800">
              <a:sym typeface="+mn-ea"/>
            </a:endParaRPr>
          </a:p>
          <a:p>
            <a:pPr>
              <a:buNone/>
            </a:pPr>
            <a:endParaRPr lang="es-ES" altLang="en-US" sz="1800"/>
          </a:p>
          <a:p>
            <a:pPr>
              <a:buNone/>
            </a:pPr>
            <a:r>
              <a:rPr lang="es-ES" altLang="en-US" sz="1800">
                <a:sym typeface="+mn-ea"/>
              </a:rPr>
              <a:t>Eliminar el código del archivo main.dart del directorio lib</a:t>
            </a:r>
            <a:endParaRPr lang="es-ES" altLang="en-US" sz="1800">
              <a:sym typeface="+mn-ea"/>
            </a:endParaRPr>
          </a:p>
          <a:p>
            <a:pPr>
              <a:buNone/>
            </a:pPr>
            <a:endParaRPr lang="es-ES" altLang="en-US" sz="1800"/>
          </a:p>
          <a:p>
            <a:pPr>
              <a:buNone/>
            </a:pPr>
            <a:r>
              <a:rPr lang="es-ES" altLang="en-US" sz="1800">
                <a:sym typeface="+mn-ea"/>
              </a:rPr>
              <a:t>Agregar el código:</a:t>
            </a:r>
            <a:endParaRPr lang="es-ES" altLang="en-US" sz="1800">
              <a:sym typeface="+mn-ea"/>
            </a:endParaRPr>
          </a:p>
          <a:p>
            <a:pPr>
              <a:buNone/>
            </a:pPr>
            <a:endParaRPr lang="es-ES" altLang="en-US" sz="1800">
              <a:sym typeface="+mn-ea"/>
            </a:endParaRPr>
          </a:p>
          <a:p>
            <a:pPr marL="0" indent="0">
              <a:buNone/>
            </a:pPr>
            <a:r>
              <a:rPr lang="es-ES" altLang="en-US" sz="1800"/>
              <a:t>void main() {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  runApp( myApp() );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}</a:t>
            </a:r>
            <a:endParaRPr lang="es-ES" altLang="en-US" sz="1800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Agregar el siguiente código al archivo main.dart, exepto los paquetes y luego ejecutar con F5</a:t>
                      </a: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Marcador de posición de contenido 5"/>
          <p:cNvSpPr>
            <a:spLocks noGrp="1"/>
          </p:cNvSpPr>
          <p:nvPr>
            <p:ph sz="half" idx="2"/>
          </p:nvPr>
        </p:nvSpPr>
        <p:spPr>
          <a:xfrm>
            <a:off x="1142365" y="1661160"/>
            <a:ext cx="8582025" cy="4153535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s-ES" altLang="en-US" sz="1800">
              <a:sym typeface="+mn-ea"/>
            </a:endParaRPr>
          </a:p>
          <a:p>
            <a:pPr marL="0" indent="0">
              <a:buNone/>
            </a:pPr>
            <a:r>
              <a:rPr lang="es-ES" altLang="en-US" sz="1800"/>
              <a:t>import 'package:flutter/cupertino.dart';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import 'package:flutter/material.dart';</a:t>
            </a:r>
            <a:endParaRPr lang="es-ES" altLang="en-US" sz="1800"/>
          </a:p>
          <a:p>
            <a:pPr marL="0" indent="0">
              <a:buNone/>
            </a:pP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void main() {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  runApp( myApp() );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}</a:t>
            </a:r>
            <a:endParaRPr lang="es-ES" altLang="en-US" sz="1800"/>
          </a:p>
          <a:p>
            <a:pPr marL="0" indent="0">
              <a:buNone/>
            </a:pP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class myApp extends StatelessWidget{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  @override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  Widget build(BuildContext context) {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    return MaterialApp();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  }</a:t>
            </a:r>
            <a:endParaRPr lang="es-ES" altLang="en-US" sz="1800"/>
          </a:p>
          <a:p>
            <a:pPr marL="0" indent="0">
              <a:buNone/>
            </a:pPr>
            <a:r>
              <a:rPr lang="es-ES" altLang="en-US" sz="1800"/>
              <a:t>}</a:t>
            </a:r>
            <a:endParaRPr lang="es-ES" altLang="en-US" sz="1800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"/>
          <a:srcRect l="5915" t="4948" r="68429" b="14644"/>
          <a:stretch>
            <a:fillRect/>
          </a:stretch>
        </p:blipFill>
        <p:spPr>
          <a:xfrm>
            <a:off x="7089140" y="1550035"/>
            <a:ext cx="2991485" cy="4886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La class myApp debe quedar con el siguiente código:</a:t>
                      </a: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Marcador de posición de contenido 5"/>
          <p:cNvSpPr>
            <a:spLocks noGrp="1"/>
          </p:cNvSpPr>
          <p:nvPr>
            <p:ph sz="half" idx="2"/>
          </p:nvPr>
        </p:nvSpPr>
        <p:spPr>
          <a:xfrm>
            <a:off x="1142365" y="1661161"/>
            <a:ext cx="7115175" cy="40220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altLang="en-US" sz="1800" dirty="0" err="1">
                <a:sym typeface="+mn-ea"/>
              </a:rPr>
              <a:t>class</a:t>
            </a:r>
            <a:r>
              <a:rPr lang="es-ES" altLang="en-US" sz="1800" dirty="0">
                <a:sym typeface="+mn-ea"/>
              </a:rPr>
              <a:t> </a:t>
            </a:r>
            <a:r>
              <a:rPr lang="es-ES" altLang="en-US" sz="1800" dirty="0" err="1">
                <a:sym typeface="+mn-ea"/>
              </a:rPr>
              <a:t>myApp</a:t>
            </a:r>
            <a:r>
              <a:rPr lang="es-ES" altLang="en-US" sz="1800" dirty="0">
                <a:sym typeface="+mn-ea"/>
              </a:rPr>
              <a:t> </a:t>
            </a:r>
            <a:r>
              <a:rPr lang="es-ES" altLang="en-US" sz="1800" dirty="0" err="1">
                <a:sym typeface="+mn-ea"/>
              </a:rPr>
              <a:t>extends</a:t>
            </a:r>
            <a:r>
              <a:rPr lang="es-ES" altLang="en-US" sz="1800" dirty="0">
                <a:sym typeface="+mn-ea"/>
              </a:rPr>
              <a:t> </a:t>
            </a:r>
            <a:r>
              <a:rPr lang="es-ES" altLang="en-US" sz="1800" dirty="0" err="1">
                <a:sym typeface="+mn-ea"/>
              </a:rPr>
              <a:t>StatelessWidget</a:t>
            </a:r>
            <a:r>
              <a:rPr lang="es-ES" altLang="en-US" sz="1800" dirty="0">
                <a:sym typeface="+mn-ea"/>
              </a:rPr>
              <a:t>{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@override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Widget </a:t>
            </a:r>
            <a:r>
              <a:rPr lang="es-ES" altLang="en-US" sz="1800" dirty="0" err="1">
                <a:sym typeface="+mn-ea"/>
              </a:rPr>
              <a:t>build</a:t>
            </a:r>
            <a:r>
              <a:rPr lang="es-ES" altLang="en-US" sz="1800" dirty="0">
                <a:sym typeface="+mn-ea"/>
              </a:rPr>
              <a:t>(</a:t>
            </a:r>
            <a:r>
              <a:rPr lang="es-ES" altLang="en-US" sz="1800" dirty="0" err="1">
                <a:sym typeface="+mn-ea"/>
              </a:rPr>
              <a:t>BuildContext</a:t>
            </a:r>
            <a:r>
              <a:rPr lang="es-ES" altLang="en-US" sz="1800" dirty="0">
                <a:sym typeface="+mn-ea"/>
              </a:rPr>
              <a:t> </a:t>
            </a:r>
            <a:r>
              <a:rPr lang="es-ES" altLang="en-US" sz="1800" dirty="0" err="1">
                <a:sym typeface="+mn-ea"/>
              </a:rPr>
              <a:t>context</a:t>
            </a:r>
            <a:r>
              <a:rPr lang="es-ES" altLang="en-US" sz="1800" dirty="0">
                <a:sym typeface="+mn-ea"/>
              </a:rPr>
              <a:t>) {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  </a:t>
            </a:r>
            <a:r>
              <a:rPr lang="es-ES" altLang="en-US" sz="1800" dirty="0" err="1">
                <a:sym typeface="+mn-ea"/>
              </a:rPr>
              <a:t>return</a:t>
            </a:r>
            <a:r>
              <a:rPr lang="es-ES" altLang="en-US" sz="1800" dirty="0">
                <a:sym typeface="+mn-ea"/>
              </a:rPr>
              <a:t> </a:t>
            </a:r>
            <a:r>
              <a:rPr lang="es-ES" altLang="en-US" sz="1800" dirty="0" err="1">
                <a:sym typeface="+mn-ea"/>
              </a:rPr>
              <a:t>MaterialApp</a:t>
            </a:r>
            <a:r>
              <a:rPr lang="es-ES" altLang="en-US" sz="1800" dirty="0">
                <a:sym typeface="+mn-ea"/>
              </a:rPr>
              <a:t>(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  home: Center(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    </a:t>
            </a:r>
            <a:r>
              <a:rPr lang="es-ES" altLang="en-US" sz="1800" dirty="0" err="1">
                <a:sym typeface="+mn-ea"/>
              </a:rPr>
              <a:t>child</a:t>
            </a:r>
            <a:r>
              <a:rPr lang="es-ES" altLang="en-US" sz="1800" dirty="0">
                <a:sym typeface="+mn-ea"/>
              </a:rPr>
              <a:t>: Text('Hola Mundo'),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  )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  );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  </a:t>
            </a:r>
            <a:endParaRPr lang="es-ES" altLang="en-US" sz="1800" dirty="0">
              <a:sym typeface="+mn-ea"/>
            </a:endParaRPr>
          </a:p>
          <a:p>
            <a:pPr>
              <a:buNone/>
            </a:pPr>
            <a:r>
              <a:rPr lang="es-ES" altLang="en-US" sz="1800" dirty="0">
                <a:sym typeface="+mn-ea"/>
              </a:rPr>
              <a:t>  }</a:t>
            </a:r>
            <a:endParaRPr lang="es-ES" altLang="en-US" sz="1800" dirty="0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rcRect l="6032" t="12361" r="68419" b="11545"/>
          <a:stretch>
            <a:fillRect/>
          </a:stretch>
        </p:blipFill>
        <p:spPr>
          <a:xfrm>
            <a:off x="8257540" y="1518285"/>
            <a:ext cx="3324225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357" y="0"/>
            <a:ext cx="9720072" cy="1499616"/>
          </a:xfrm>
        </p:spPr>
        <p:txBody>
          <a:bodyPr/>
          <a:lstStyle/>
          <a:p>
            <a:r>
              <a:rPr lang="es-ES" altLang="en-US" dirty="0"/>
              <a:t>Crear App en </a:t>
            </a:r>
            <a:r>
              <a:rPr lang="es-ES" altLang="en-US" dirty="0" err="1"/>
              <a:t>Flutter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49357" y="1162746"/>
          <a:ext cx="10972165" cy="5118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Corregir los </a:t>
                      </a:r>
                      <a:r>
                        <a:rPr lang="es-ES" altLang="en-US" dirty="0" err="1"/>
                        <a:t>warnings</a:t>
                      </a:r>
                      <a:r>
                        <a:rPr lang="es-ES" altLang="en-US" dirty="0"/>
                        <a:t>: </a:t>
                      </a:r>
                      <a:r>
                        <a:rPr lang="es-ES" altLang="en-US" dirty="0" err="1"/>
                        <a:t>const</a:t>
                      </a:r>
                      <a:r>
                        <a:rPr lang="es-ES" altLang="en-US" dirty="0"/>
                        <a:t> se usa cuando no habrá cambios en el código.</a:t>
                      </a:r>
                      <a:endParaRPr lang="es-ES" altLang="en-US" dirty="0"/>
                    </a:p>
                  </a:txBody>
                  <a:tcPr/>
                </a:tc>
              </a:tr>
              <a:tr h="475321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Marcador de posición de contenido 6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r="22471"/>
          <a:stretch>
            <a:fillRect/>
          </a:stretch>
        </p:blipFill>
        <p:spPr>
          <a:xfrm>
            <a:off x="772525" y="1605562"/>
            <a:ext cx="5485130" cy="486219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rcRect l="23886" t="12473" r="36712"/>
          <a:stretch>
            <a:fillRect/>
          </a:stretch>
        </p:blipFill>
        <p:spPr>
          <a:xfrm>
            <a:off x="6666617" y="1845515"/>
            <a:ext cx="4954905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970"/>
            <a:ext cx="9720072" cy="1499616"/>
          </a:xfrm>
        </p:spPr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008906"/>
          <a:ext cx="10972165" cy="58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2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Corregir los warnings: const se usa cuando no habra cambios en el código.</a:t>
                      </a:r>
                      <a:endParaRPr lang="es-ES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5469364">
                <a:tc>
                  <a:txBody>
                    <a:bodyPr/>
                    <a:lstStyle/>
                    <a:p>
                      <a:r>
                        <a:rPr lang="es-CO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cupertino.dart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home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Mundo'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10235" y="141859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Crear el archivo home_screen.dart dentro del directorio screens de lib</a:t>
                      </a: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685925" y="1877124"/>
          <a:ext cx="8533130" cy="4761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125"/>
                <a:gridCol w="4739005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3969385"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cupertino.dart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package:counter_app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2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2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home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10235" y="1418590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Crear el archivo home_screen.dart dentro del directorio screens de lib</a:t>
                      </a: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829435" y="1882775"/>
          <a:ext cx="8533130" cy="540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125"/>
                <a:gridCol w="4739005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3969385"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cupertino.dart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package:counter_app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home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6" name="Cuadro de texto 5"/>
          <p:cNvSpPr txBox="1"/>
          <p:nvPr/>
        </p:nvSpPr>
        <p:spPr>
          <a:xfrm>
            <a:off x="1270" y="66281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917" y="1590868"/>
          <a:ext cx="10972165" cy="543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Envolver el widget del home_screen dentro de otro widget al que se llamará Scaffold</a:t>
                      </a:r>
                      <a:endParaRPr lang="es-ES" altLang="en-US"/>
                    </a:p>
                  </a:txBody>
                  <a:tcPr/>
                </a:tc>
              </a:tr>
              <a:tr h="50736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829434" y="2345055"/>
          <a:ext cx="8533130" cy="4608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125"/>
                <a:gridCol w="4739005"/>
              </a:tblGrid>
              <a:tr h="3566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dirty="0"/>
                    </a:p>
                  </a:txBody>
                  <a:tcPr/>
                </a:tc>
              </a:tr>
              <a:tr h="4242419">
                <a:tc>
                  <a:txBody>
                    <a:bodyPr/>
                    <a:lstStyle/>
                    <a:p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4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4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4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4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4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4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4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4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4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2165" cy="525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165"/>
              </a:tblGrid>
              <a:tr h="5886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800">
                          <a:sym typeface="+mn-ea"/>
                        </a:rPr>
                        <a:t>BuildContext: Contexto de la aplicación.Scaffold y backgrund color:</a:t>
                      </a:r>
                      <a:endParaRPr lang="es-ES" altLang="en-US"/>
                    </a:p>
                  </a:txBody>
                  <a:tcPr/>
                </a:tc>
              </a:tr>
              <a:tr h="466661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Marcador de posición de contenido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829435" y="1882775"/>
          <a:ext cx="8533130" cy="4372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1782"/>
                <a:gridCol w="2941348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3969385">
                <a:tc>
                  <a:txBody>
                    <a:bodyPr/>
                    <a:lstStyle/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1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1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lightBlue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1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222865" cy="568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2865"/>
              </a:tblGrid>
              <a:tr h="636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Columnas</a:t>
                      </a:r>
                      <a:endParaRPr lang="es-ES" altLang="en-US"/>
                    </a:p>
                  </a:txBody>
                  <a:tcPr/>
                </a:tc>
              </a:tr>
              <a:tr h="5046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Marcador de posición de contenido 10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829435" y="1882775"/>
          <a:ext cx="8533130" cy="4700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3330"/>
                <a:gridCol w="2649800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3969385">
                <a:tc>
                  <a:txBody>
                    <a:bodyPr/>
                    <a:lstStyle/>
                    <a:p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2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2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2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2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2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2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          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2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lightBlue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12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2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'Número de </a:t>
                      </a:r>
                      <a:r>
                        <a:rPr lang="es-CO" sz="12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clicks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2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2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2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2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2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¿Por qué DART?</a:t>
            </a:r>
            <a:endParaRPr lang="es-ES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altLang="en-US" dirty="0" err="1"/>
              <a:t>Aot</a:t>
            </a:r>
            <a:r>
              <a:rPr lang="es-ES" altLang="en-US" dirty="0"/>
              <a:t>: (</a:t>
            </a:r>
            <a:r>
              <a:rPr lang="es-ES" altLang="en-US" dirty="0" err="1"/>
              <a:t>Ahead</a:t>
            </a:r>
            <a:r>
              <a:rPr lang="es-ES" altLang="en-US" dirty="0"/>
              <a:t> </a:t>
            </a:r>
            <a:r>
              <a:rPr lang="es-ES" altLang="en-US" dirty="0" err="1"/>
              <a:t>of</a:t>
            </a:r>
            <a:r>
              <a:rPr lang="es-ES" altLang="en-US" dirty="0"/>
              <a:t> time): Compilado a un rápido y predecible código nativo</a:t>
            </a:r>
            <a:endParaRPr lang="es-ES" altLang="en-US" dirty="0"/>
          </a:p>
          <a:p>
            <a:r>
              <a:rPr lang="es-ES" altLang="en-US" dirty="0"/>
              <a:t>Puede ser JIT (Just in Time): Compilado para una velocidad excepcional de desarrollo</a:t>
            </a:r>
            <a:endParaRPr lang="es-ES" altLang="en-US" dirty="0"/>
          </a:p>
          <a:p>
            <a:r>
              <a:rPr lang="es-ES" altLang="en-US" dirty="0"/>
              <a:t>Hace fácil la creación de animaciones y </a:t>
            </a:r>
            <a:r>
              <a:rPr lang="es-ES" altLang="en-US" dirty="0" err="1"/>
              <a:t>transciciones</a:t>
            </a:r>
            <a:r>
              <a:rPr lang="es-ES" altLang="en-US" dirty="0"/>
              <a:t> que corren a 60 </a:t>
            </a:r>
            <a:r>
              <a:rPr lang="es-ES" altLang="en-US" dirty="0" err="1"/>
              <a:t>fps</a:t>
            </a:r>
            <a:r>
              <a:rPr lang="es-ES" altLang="en-US" dirty="0"/>
              <a:t>(</a:t>
            </a:r>
            <a:r>
              <a:rPr lang="es-ES" altLang="en-US" dirty="0" err="1"/>
              <a:t>frames</a:t>
            </a:r>
            <a:r>
              <a:rPr lang="es-ES" altLang="en-US" dirty="0"/>
              <a:t> por segundo)</a:t>
            </a:r>
            <a:endParaRPr lang="es-ES" altLang="en-US" dirty="0"/>
          </a:p>
          <a:p>
            <a:endParaRPr lang="es-ES" altLang="en-US" dirty="0"/>
          </a:p>
          <a:p>
            <a:r>
              <a:rPr lang="es-ES" altLang="en-US" dirty="0"/>
              <a:t>Al ser compilado en código nativo no hay puentes innecesarios para correr el código.</a:t>
            </a:r>
            <a:endParaRPr lang="es-ES" altLang="en-US" dirty="0"/>
          </a:p>
          <a:p>
            <a:endParaRPr lang="es-ES" altLang="en-US" dirty="0"/>
          </a:p>
          <a:p>
            <a:r>
              <a:rPr lang="es-ES" altLang="en-US" dirty="0"/>
              <a:t>Dart le permite a </a:t>
            </a:r>
            <a:r>
              <a:rPr lang="es-ES" altLang="en-US" dirty="0" err="1"/>
              <a:t>flutter</a:t>
            </a:r>
            <a:r>
              <a:rPr lang="es-ES" altLang="en-US" dirty="0"/>
              <a:t> evitar el diseño en archivos independientes como JSX o XML</a:t>
            </a:r>
            <a:endParaRPr lang="es-E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445895"/>
          <a:ext cx="10222865" cy="541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2865"/>
              </a:tblGrid>
              <a:tr h="336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Estilos de texto</a:t>
                      </a:r>
                      <a:endParaRPr lang="es-ES" altLang="en-US"/>
                    </a:p>
                  </a:txBody>
                  <a:tcPr/>
                </a:tc>
              </a:tr>
              <a:tr h="5046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Marcador de posición de contenido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829435" y="1882774"/>
          <a:ext cx="8533130" cy="4885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4478"/>
                <a:gridCol w="1748652"/>
              </a:tblGrid>
              <a:tr h="435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374457">
                <a:tc>
                  <a:txBody>
                    <a:bodyPr/>
                    <a:lstStyle/>
                    <a:p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1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1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          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white24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'Número de 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clicks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1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1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445895"/>
          <a:ext cx="10222865" cy="541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2865"/>
              </a:tblGrid>
              <a:tr h="336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Estilos de texto. Asignar a una variable el texto </a:t>
                      </a:r>
                      <a:endParaRPr lang="es-ES" altLang="en-US"/>
                    </a:p>
                  </a:txBody>
                  <a:tcPr/>
                </a:tc>
              </a:tr>
              <a:tr h="5046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Marcador de posición de contenido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829435" y="1882775"/>
          <a:ext cx="8533130" cy="481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5765"/>
                <a:gridCol w="3047365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3969385">
                <a:tc>
                  <a:txBody>
                    <a:bodyPr/>
                    <a:lstStyle/>
                    <a:p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5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5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05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5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          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'Número de 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clicks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fontSize)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5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105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105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105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1404730"/>
          <a:ext cx="9997122" cy="535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7122"/>
              </a:tblGrid>
              <a:tr h="5333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Botón Flotante: </a:t>
                      </a:r>
                      <a:r>
                        <a:rPr lang="es-ES" altLang="en-US" dirty="0" err="1"/>
                        <a:t>Floating</a:t>
                      </a:r>
                      <a:r>
                        <a:rPr lang="es-ES" altLang="en-US" dirty="0"/>
                        <a:t> </a:t>
                      </a:r>
                      <a:r>
                        <a:rPr lang="es-ES" altLang="en-US" dirty="0" err="1"/>
                        <a:t>Action</a:t>
                      </a:r>
                      <a:r>
                        <a:rPr lang="es-ES" altLang="en-US" dirty="0"/>
                        <a:t> </a:t>
                      </a:r>
                      <a:r>
                        <a:rPr lang="es-ES" altLang="en-US" dirty="0" err="1"/>
                        <a:t>Button</a:t>
                      </a:r>
                      <a:r>
                        <a:rPr lang="es-ES" altLang="en-US" dirty="0"/>
                        <a:t> https://fonts.google.com/icons?selected=Material+Icons </a:t>
                      </a:r>
                      <a:endParaRPr lang="es-ES" altLang="en-US" dirty="0"/>
                    </a:p>
                  </a:txBody>
                  <a:tcPr marL="71033" marR="71033"/>
                </a:tc>
              </a:tr>
              <a:tr h="47145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9" name="Marcador de posición de contenido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390612" y="2120347"/>
          <a:ext cx="8596668" cy="4532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38"/>
                <a:gridCol w="3453130"/>
              </a:tblGrid>
              <a:tr h="3803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home_screen.dart</a:t>
                      </a:r>
                      <a:endParaRPr lang="es-ES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151916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       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'Número de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clicks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add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mundo'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1126436"/>
          <a:ext cx="9592572" cy="5683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2572"/>
              </a:tblGrid>
              <a:tr h="7564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Botón Flotante: Floating Action Button cambiar posición del botón </a:t>
                      </a:r>
                      <a:endParaRPr lang="es-ES" altLang="en-US"/>
                    </a:p>
                  </a:txBody>
                  <a:tcPr marL="71033" marR="71033"/>
                </a:tc>
              </a:tr>
              <a:tr h="492745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8" name="Marcador de posición de contenido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273175" y="1991360"/>
          <a:ext cx="8533130" cy="451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075"/>
                <a:gridCol w="4377055"/>
              </a:tblGrid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3969385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       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'Número de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clicks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'7'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floatingActionButtonLocation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FloatingActionButtonLocation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endTop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add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mundo'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89768" y="1131530"/>
          <a:ext cx="11082497" cy="81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497"/>
              </a:tblGrid>
              <a:tr h="2040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/>
                        <a:t>Botón Flotante: </a:t>
                      </a:r>
                      <a:r>
                        <a:rPr lang="es-ES" altLang="en-US" dirty="0" err="1"/>
                        <a:t>Floating</a:t>
                      </a:r>
                      <a:r>
                        <a:rPr lang="es-ES" altLang="en-US" dirty="0"/>
                        <a:t> </a:t>
                      </a:r>
                      <a:r>
                        <a:rPr lang="es-ES" altLang="en-US" dirty="0" err="1"/>
                        <a:t>Action</a:t>
                      </a:r>
                      <a:r>
                        <a:rPr lang="es-ES" altLang="en-US" dirty="0"/>
                        <a:t> </a:t>
                      </a:r>
                      <a:r>
                        <a:rPr lang="es-ES" altLang="en-US" dirty="0" err="1"/>
                        <a:t>Button</a:t>
                      </a:r>
                      <a:r>
                        <a:rPr lang="es-ES" altLang="en-US" dirty="0"/>
                        <a:t> cambiar posición del botón </a:t>
                      </a:r>
                      <a:endParaRPr lang="es-ES" altLang="en-US" dirty="0"/>
                    </a:p>
                  </a:txBody>
                  <a:tcPr marL="71033" marR="71033"/>
                </a:tc>
              </a:tr>
              <a:tr h="4522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9" name="Marcador de posición de contenido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273175" y="1991360"/>
          <a:ext cx="10309225" cy="4882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4350"/>
                <a:gridCol w="4714875"/>
              </a:tblGrid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home_screen.dart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dirty="0"/>
                    </a:p>
                  </a:txBody>
                  <a:tcPr/>
                </a:tc>
              </a:tr>
              <a:tr h="4480560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counter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Fondo blanco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                   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white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'Número de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clicks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'$</a:t>
                      </a:r>
                      <a:r>
                        <a:rPr lang="es-CO" sz="8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counter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//floatingActionButtonLocation:FloatingActionButtonLocation.endTop,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add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counter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++;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'Hola mundo $</a:t>
                      </a:r>
                      <a:r>
                        <a:rPr lang="es-CO" sz="8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counter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UnimplementedError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107123" y="1214576"/>
          <a:ext cx="41830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063"/>
              </a:tblGrid>
              <a:tr h="1357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StateFulWidget</a:t>
                      </a:r>
                      <a:r>
                        <a:rPr lang="es-ES" altLang="en-US" dirty="0"/>
                        <a:t> </a:t>
                      </a:r>
                      <a:endParaRPr lang="es-ES" altLang="en-US" dirty="0"/>
                    </a:p>
                  </a:txBody>
                  <a:tcPr marL="71033" marR="71033"/>
                </a:tc>
              </a:tr>
              <a:tr h="2549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10" name="Marcador de posición de contenido 9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107123" y="1580336"/>
          <a:ext cx="10309225" cy="610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860"/>
                <a:gridCol w="3840480"/>
                <a:gridCol w="3897885"/>
              </a:tblGrid>
              <a:tr h="40195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counter_screen.dart</a:t>
                      </a:r>
                      <a:endParaRPr lang="es-ES" altLang="en-US" dirty="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800" dirty="0" err="1"/>
                        <a:t>import</a:t>
                      </a:r>
                      <a:r>
                        <a:rPr lang="es-ES" altLang="en-US" sz="800" dirty="0"/>
                        <a:t> '</a:t>
                      </a:r>
                      <a:r>
                        <a:rPr lang="es-ES" altLang="en-US" sz="800" dirty="0" err="1"/>
                        <a:t>package:flutter</a:t>
                      </a:r>
                      <a:r>
                        <a:rPr lang="es-ES" altLang="en-US" sz="800" dirty="0"/>
                        <a:t>/</a:t>
                      </a:r>
                      <a:r>
                        <a:rPr lang="es-ES" altLang="en-US" sz="800" dirty="0" err="1"/>
                        <a:t>material.dart</a:t>
                      </a:r>
                      <a:r>
                        <a:rPr lang="es-ES" altLang="en-US" sz="800" dirty="0"/>
                        <a:t>'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 err="1"/>
                        <a:t>class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HomeScreen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extends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StatelessWidget</a:t>
                      </a:r>
                      <a:r>
                        <a:rPr lang="es-ES" altLang="en-US" sz="800" dirty="0"/>
                        <a:t>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HomeScreen</a:t>
                      </a:r>
                      <a:r>
                        <a:rPr lang="es-ES" altLang="en-US" sz="800" dirty="0"/>
                        <a:t>({</a:t>
                      </a:r>
                      <a:r>
                        <a:rPr lang="es-ES" altLang="en-US" sz="800" dirty="0" err="1"/>
                        <a:t>super.key</a:t>
                      </a:r>
                      <a:r>
                        <a:rPr lang="es-ES" altLang="en-US" sz="800" dirty="0"/>
                        <a:t>});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@override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Widget </a:t>
                      </a:r>
                      <a:r>
                        <a:rPr lang="es-ES" altLang="en-US" sz="800" dirty="0" err="1"/>
                        <a:t>build</a:t>
                      </a:r>
                      <a:r>
                        <a:rPr lang="es-ES" altLang="en-US" sz="800" dirty="0"/>
                        <a:t>(</a:t>
                      </a:r>
                      <a:r>
                        <a:rPr lang="es-ES" altLang="en-US" sz="800" dirty="0" err="1"/>
                        <a:t>BuildContext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context</a:t>
                      </a:r>
                      <a:r>
                        <a:rPr lang="es-ES" altLang="en-US" sz="800" dirty="0"/>
                        <a:t>) 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fontSize</a:t>
                      </a:r>
                      <a:r>
                        <a:rPr lang="es-ES" altLang="en-US" sz="800" dirty="0"/>
                        <a:t> = </a:t>
                      </a:r>
                      <a:r>
                        <a:rPr lang="es-ES" altLang="en-US" sz="800" dirty="0" err="1"/>
                        <a:t>TextStyle</a:t>
                      </a:r>
                      <a:r>
                        <a:rPr lang="es-ES" altLang="en-US" sz="800" dirty="0"/>
                        <a:t>( </a:t>
                      </a:r>
                      <a:r>
                        <a:rPr lang="es-ES" altLang="en-US" sz="800" dirty="0" err="1"/>
                        <a:t>fontSize</a:t>
                      </a:r>
                      <a:r>
                        <a:rPr lang="es-ES" altLang="en-US" sz="800" dirty="0"/>
                        <a:t>: 20);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int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 = 10;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return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( //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: Fondo blanco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title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Text('Home </a:t>
                      </a:r>
                      <a:r>
                        <a:rPr lang="es-ES" altLang="en-US" sz="800" dirty="0" err="1"/>
                        <a:t>Screen</a:t>
                      </a:r>
                      <a:r>
                        <a:rPr lang="es-ES" altLang="en-US" sz="800" dirty="0"/>
                        <a:t>'),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elevation</a:t>
                      </a:r>
                      <a:r>
                        <a:rPr lang="es-ES" altLang="en-US" sz="800" dirty="0"/>
                        <a:t>: 0,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                      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backgroundColor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Colors.white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body</a:t>
                      </a:r>
                      <a:r>
                        <a:rPr lang="es-ES" altLang="en-US" sz="800" dirty="0"/>
                        <a:t>: Center(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child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Column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mainAxisAlignment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MainAxisAlignment.center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children</a:t>
                      </a:r>
                      <a:r>
                        <a:rPr lang="es-ES" altLang="en-US" sz="800" dirty="0"/>
                        <a:t>:  &lt;Widget&gt;[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Text('Número de </a:t>
                      </a:r>
                      <a:r>
                        <a:rPr lang="es-ES" altLang="en-US" sz="800" dirty="0" err="1"/>
                        <a:t>clicks</a:t>
                      </a:r>
                      <a:r>
                        <a:rPr lang="es-ES" altLang="en-US" sz="800" dirty="0"/>
                        <a:t>',</a:t>
                      </a:r>
                      <a:r>
                        <a:rPr lang="es-ES" altLang="en-US" sz="800" dirty="0" err="1"/>
                        <a:t>style:fontSize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Text('$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',</a:t>
                      </a:r>
                      <a:r>
                        <a:rPr lang="es-ES" altLang="en-US" sz="800" dirty="0" err="1"/>
                        <a:t>style:fontSize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],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//floatingActionButtonLocation:FloatingActionButtonLocation.endTop,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floatingActionButton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FloatingActionButton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child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Icon</a:t>
                      </a:r>
                      <a:r>
                        <a:rPr lang="es-ES" altLang="en-US" sz="800" dirty="0"/>
                        <a:t>(</a:t>
                      </a:r>
                      <a:r>
                        <a:rPr lang="es-ES" altLang="en-US" sz="800" dirty="0" err="1"/>
                        <a:t>Icons.add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onPressed</a:t>
                      </a:r>
                      <a:r>
                        <a:rPr lang="es-ES" altLang="en-US" sz="800" dirty="0"/>
                        <a:t>: () {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 ++;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print</a:t>
                      </a:r>
                      <a:r>
                        <a:rPr lang="es-ES" altLang="en-US" sz="800" dirty="0"/>
                        <a:t>('Hola mundo $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');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},),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//</a:t>
                      </a:r>
                      <a:r>
                        <a:rPr lang="es-ES" altLang="en-US" sz="800" dirty="0" err="1"/>
                        <a:t>throw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UnimplementedError</a:t>
                      </a:r>
                      <a:r>
                        <a:rPr lang="es-ES" altLang="en-US" sz="800" dirty="0"/>
                        <a:t>();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}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}</a:t>
                      </a:r>
                      <a:endParaRPr lang="es-ES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800" dirty="0" err="1"/>
                        <a:t>import</a:t>
                      </a:r>
                      <a:r>
                        <a:rPr lang="es-ES" altLang="en-US" sz="800" dirty="0"/>
                        <a:t> '</a:t>
                      </a:r>
                      <a:r>
                        <a:rPr lang="es-ES" altLang="en-US" sz="800" dirty="0" err="1"/>
                        <a:t>package:flutter</a:t>
                      </a:r>
                      <a:r>
                        <a:rPr lang="es-ES" altLang="en-US" sz="800" dirty="0"/>
                        <a:t>/</a:t>
                      </a:r>
                      <a:r>
                        <a:rPr lang="es-ES" altLang="en-US" sz="800" dirty="0" err="1"/>
                        <a:t>material.dart</a:t>
                      </a:r>
                      <a:r>
                        <a:rPr lang="es-ES" altLang="en-US" sz="800" dirty="0"/>
                        <a:t>';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 err="1"/>
                        <a:t>class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extends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StatefulWidget</a:t>
                      </a:r>
                      <a:r>
                        <a:rPr lang="es-ES" altLang="en-US" sz="800" dirty="0"/>
                        <a:t>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({</a:t>
                      </a:r>
                      <a:r>
                        <a:rPr lang="es-ES" altLang="en-US" sz="800" dirty="0" err="1"/>
                        <a:t>super.key</a:t>
                      </a:r>
                      <a:r>
                        <a:rPr lang="es-ES" altLang="en-US" sz="800" dirty="0"/>
                        <a:t>});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@override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State</a:t>
                      </a:r>
                      <a:r>
                        <a:rPr lang="es-ES" altLang="en-US" sz="800" dirty="0"/>
                        <a:t>&lt;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&gt; </a:t>
                      </a:r>
                      <a:r>
                        <a:rPr lang="es-ES" altLang="en-US" sz="800" dirty="0" err="1"/>
                        <a:t>createState</a:t>
                      </a:r>
                      <a:r>
                        <a:rPr lang="es-ES" altLang="en-US" sz="800" dirty="0"/>
                        <a:t>() =&gt; _</a:t>
                      </a:r>
                      <a:r>
                        <a:rPr lang="es-ES" altLang="en-US" sz="800" dirty="0" err="1"/>
                        <a:t>CounterScreenState</a:t>
                      </a:r>
                      <a:r>
                        <a:rPr lang="es-ES" altLang="en-US" sz="800" dirty="0"/>
                        <a:t>();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}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 err="1"/>
                        <a:t>class</a:t>
                      </a:r>
                      <a:r>
                        <a:rPr lang="es-ES" altLang="en-US" sz="800" dirty="0"/>
                        <a:t> _</a:t>
                      </a:r>
                      <a:r>
                        <a:rPr lang="es-ES" altLang="en-US" sz="800" dirty="0" err="1"/>
                        <a:t>CounterScreenState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extends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State</a:t>
                      </a:r>
                      <a:r>
                        <a:rPr lang="es-ES" altLang="en-US" sz="800" dirty="0"/>
                        <a:t>&lt;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&gt; 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int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 = 10; //Es una propiedad y no variable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@override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Widget </a:t>
                      </a:r>
                      <a:r>
                        <a:rPr lang="es-ES" altLang="en-US" sz="800" dirty="0" err="1"/>
                        <a:t>build</a:t>
                      </a:r>
                      <a:r>
                        <a:rPr lang="es-ES" altLang="en-US" sz="800" dirty="0"/>
                        <a:t>(</a:t>
                      </a:r>
                      <a:r>
                        <a:rPr lang="es-ES" altLang="en-US" sz="800" dirty="0" err="1"/>
                        <a:t>BuildContext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context</a:t>
                      </a:r>
                      <a:r>
                        <a:rPr lang="es-ES" altLang="en-US" sz="800" dirty="0"/>
                        <a:t>) 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fontSize</a:t>
                      </a:r>
                      <a:r>
                        <a:rPr lang="es-ES" altLang="en-US" sz="800" dirty="0"/>
                        <a:t> = </a:t>
                      </a:r>
                      <a:r>
                        <a:rPr lang="es-ES" altLang="en-US" sz="800" dirty="0" err="1"/>
                        <a:t>TextStyle</a:t>
                      </a:r>
                      <a:r>
                        <a:rPr lang="es-ES" altLang="en-US" sz="800" dirty="0"/>
                        <a:t>( </a:t>
                      </a:r>
                      <a:r>
                        <a:rPr lang="es-ES" altLang="en-US" sz="800" dirty="0" err="1"/>
                        <a:t>fontSize</a:t>
                      </a:r>
                      <a:r>
                        <a:rPr lang="es-ES" altLang="en-US" sz="800" dirty="0"/>
                        <a:t>: 20);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return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( //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: Fondo blanco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title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Text('Home </a:t>
                      </a:r>
                      <a:r>
                        <a:rPr lang="es-ES" altLang="en-US" sz="800" dirty="0" err="1"/>
                        <a:t>Screen</a:t>
                      </a:r>
                      <a:r>
                        <a:rPr lang="es-ES" altLang="en-US" sz="800" dirty="0"/>
                        <a:t>'),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elevation</a:t>
                      </a:r>
                      <a:r>
                        <a:rPr lang="es-ES" altLang="en-US" sz="800" dirty="0"/>
                        <a:t>: 0,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                      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backgroundColor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Colors.white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body</a:t>
                      </a:r>
                      <a:r>
                        <a:rPr lang="es-ES" altLang="en-US" sz="800" dirty="0"/>
                        <a:t>: Center(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child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Column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mainAxisAlignment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MainAxisAlignment.center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children</a:t>
                      </a:r>
                      <a:r>
                        <a:rPr lang="es-ES" altLang="en-US" sz="800" dirty="0"/>
                        <a:t>:  &lt;Widget&gt;[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Text('Número de </a:t>
                      </a:r>
                      <a:r>
                        <a:rPr lang="es-ES" altLang="en-US" sz="800" dirty="0" err="1"/>
                        <a:t>clicks</a:t>
                      </a:r>
                      <a:r>
                        <a:rPr lang="es-ES" altLang="en-US" sz="800" dirty="0"/>
                        <a:t>',</a:t>
                      </a:r>
                      <a:r>
                        <a:rPr lang="es-ES" altLang="en-US" sz="800" dirty="0" err="1"/>
                        <a:t>style:fontSize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Text('$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',</a:t>
                      </a:r>
                      <a:r>
                        <a:rPr lang="es-ES" altLang="en-US" sz="800" dirty="0" err="1"/>
                        <a:t>style:fontSize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],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//floatingActionButtonLocation:FloatingActionButtonLocation.endTop,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floatingActionButton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FloatingActionButton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child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Icon</a:t>
                      </a:r>
                      <a:r>
                        <a:rPr lang="es-ES" altLang="en-US" sz="800" dirty="0"/>
                        <a:t>(</a:t>
                      </a:r>
                      <a:r>
                        <a:rPr lang="es-ES" altLang="en-US" sz="800" dirty="0" err="1"/>
                        <a:t>Icons.add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onPressed</a:t>
                      </a:r>
                      <a:r>
                        <a:rPr lang="es-ES" altLang="en-US" sz="800" dirty="0"/>
                        <a:t>: () {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 ++;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print</a:t>
                      </a:r>
                      <a:r>
                        <a:rPr lang="es-ES" altLang="en-US" sz="800" dirty="0"/>
                        <a:t>('Hola mundo $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');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setState</a:t>
                      </a:r>
                      <a:r>
                        <a:rPr lang="es-ES" altLang="en-US" sz="800" dirty="0"/>
                        <a:t>(() {//Para asignar el </a:t>
                      </a:r>
                      <a:r>
                        <a:rPr lang="es-ES" altLang="en-US" sz="800" dirty="0" err="1"/>
                        <a:t>vallor</a:t>
                      </a:r>
                      <a:r>
                        <a:rPr lang="es-ES" altLang="en-US" sz="800" dirty="0"/>
                        <a:t> del contador por pantalla. Notifica que hubo un cambio interno en </a:t>
                      </a:r>
                      <a:r>
                        <a:rPr lang="es-ES" altLang="en-US" sz="800" dirty="0" err="1"/>
                        <a:t>elestado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});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},),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//</a:t>
                      </a:r>
                      <a:r>
                        <a:rPr lang="es-ES" altLang="en-US" sz="800" dirty="0" err="1"/>
                        <a:t>throw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UnimplementedError</a:t>
                      </a:r>
                      <a:r>
                        <a:rPr lang="es-ES" altLang="en-US" sz="800" dirty="0"/>
                        <a:t>();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}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}</a:t>
                      </a:r>
                      <a:endParaRPr lang="es-ES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1276350"/>
          <a:ext cx="4183063" cy="62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063"/>
              </a:tblGrid>
              <a:tr h="4255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StateFulWidget </a:t>
                      </a:r>
                      <a:endParaRPr lang="es-ES" altLang="en-US"/>
                    </a:p>
                  </a:txBody>
                  <a:tcPr marL="71033" marR="71033"/>
                </a:tc>
              </a:tr>
              <a:tr h="587082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9" name="Marcador de posición de contenido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62430"/>
          <a:ext cx="10309225" cy="541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785"/>
                <a:gridCol w="3339465"/>
                <a:gridCol w="3482975"/>
              </a:tblGrid>
              <a:tr h="40195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counter_screen.dart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800" dirty="0" err="1"/>
                        <a:t>import</a:t>
                      </a:r>
                      <a:r>
                        <a:rPr lang="es-ES" altLang="en-US" sz="800" dirty="0"/>
                        <a:t> '</a:t>
                      </a:r>
                      <a:r>
                        <a:rPr lang="es-ES" altLang="en-US" sz="800" dirty="0" err="1"/>
                        <a:t>package:flutter</a:t>
                      </a:r>
                      <a:r>
                        <a:rPr lang="es-ES" altLang="en-US" sz="800" dirty="0"/>
                        <a:t>/</a:t>
                      </a:r>
                      <a:r>
                        <a:rPr lang="es-ES" altLang="en-US" sz="800" dirty="0" err="1"/>
                        <a:t>material.dart</a:t>
                      </a:r>
                      <a:r>
                        <a:rPr lang="es-ES" altLang="en-US" sz="800" dirty="0"/>
                        <a:t>';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 err="1"/>
                        <a:t>class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extends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StatefulWidget</a:t>
                      </a:r>
                      <a:r>
                        <a:rPr lang="es-ES" altLang="en-US" sz="800" dirty="0"/>
                        <a:t>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({</a:t>
                      </a:r>
                      <a:r>
                        <a:rPr lang="es-ES" altLang="en-US" sz="800" dirty="0" err="1"/>
                        <a:t>super.key</a:t>
                      </a:r>
                      <a:r>
                        <a:rPr lang="es-ES" altLang="en-US" sz="800" dirty="0"/>
                        <a:t>});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@override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State</a:t>
                      </a:r>
                      <a:r>
                        <a:rPr lang="es-ES" altLang="en-US" sz="800" dirty="0"/>
                        <a:t>&lt;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&gt; </a:t>
                      </a:r>
                      <a:r>
                        <a:rPr lang="es-ES" altLang="en-US" sz="800" dirty="0" err="1"/>
                        <a:t>createState</a:t>
                      </a:r>
                      <a:r>
                        <a:rPr lang="es-ES" altLang="en-US" sz="800" dirty="0"/>
                        <a:t>() =&gt; _</a:t>
                      </a:r>
                      <a:r>
                        <a:rPr lang="es-ES" altLang="en-US" sz="800" dirty="0" err="1"/>
                        <a:t>CounterScreenState</a:t>
                      </a:r>
                      <a:r>
                        <a:rPr lang="es-ES" altLang="en-US" sz="800" dirty="0"/>
                        <a:t>();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}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 err="1"/>
                        <a:t>class</a:t>
                      </a:r>
                      <a:r>
                        <a:rPr lang="es-ES" altLang="en-US" sz="800" dirty="0"/>
                        <a:t> _</a:t>
                      </a:r>
                      <a:r>
                        <a:rPr lang="es-ES" altLang="en-US" sz="800" dirty="0" err="1"/>
                        <a:t>CounterScreenState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extends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State</a:t>
                      </a:r>
                      <a:r>
                        <a:rPr lang="es-ES" altLang="en-US" sz="800" dirty="0"/>
                        <a:t>&lt;</a:t>
                      </a:r>
                      <a:r>
                        <a:rPr lang="es-ES" altLang="en-US" sz="800" dirty="0" err="1"/>
                        <a:t>CounterScreen</a:t>
                      </a:r>
                      <a:r>
                        <a:rPr lang="es-ES" altLang="en-US" sz="800" dirty="0"/>
                        <a:t>&gt; 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int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 = 10; //Es una propiedad y no variable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@override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Widget </a:t>
                      </a:r>
                      <a:r>
                        <a:rPr lang="es-ES" altLang="en-US" sz="800" dirty="0" err="1"/>
                        <a:t>build</a:t>
                      </a:r>
                      <a:r>
                        <a:rPr lang="es-ES" altLang="en-US" sz="800" dirty="0"/>
                        <a:t>(</a:t>
                      </a:r>
                      <a:r>
                        <a:rPr lang="es-ES" altLang="en-US" sz="800" dirty="0" err="1"/>
                        <a:t>BuildContext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context</a:t>
                      </a:r>
                      <a:r>
                        <a:rPr lang="es-ES" altLang="en-US" sz="800" dirty="0"/>
                        <a:t>) 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fontSize</a:t>
                      </a:r>
                      <a:r>
                        <a:rPr lang="es-ES" altLang="en-US" sz="800" dirty="0"/>
                        <a:t> = </a:t>
                      </a:r>
                      <a:r>
                        <a:rPr lang="es-ES" altLang="en-US" sz="800" dirty="0" err="1"/>
                        <a:t>TextStyle</a:t>
                      </a:r>
                      <a:r>
                        <a:rPr lang="es-ES" altLang="en-US" sz="800" dirty="0"/>
                        <a:t>( </a:t>
                      </a:r>
                      <a:r>
                        <a:rPr lang="es-ES" altLang="en-US" sz="800" dirty="0" err="1"/>
                        <a:t>fontSize</a:t>
                      </a:r>
                      <a:r>
                        <a:rPr lang="es-ES" altLang="en-US" sz="800" dirty="0"/>
                        <a:t>: 20);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return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( //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: Fondo blanco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title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Screen</a:t>
                      </a:r>
                      <a:r>
                        <a:rPr lang="es-ES" altLang="en-US" sz="800" dirty="0"/>
                        <a:t>'),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elevation</a:t>
                      </a:r>
                      <a:r>
                        <a:rPr lang="es-ES" altLang="en-US" sz="800" dirty="0"/>
                        <a:t>: 0,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                      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backgroundColor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Colors.white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body</a:t>
                      </a:r>
                      <a:r>
                        <a:rPr lang="es-ES" altLang="en-US" sz="800" dirty="0"/>
                        <a:t>: Center(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child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Column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mainAxisAlignment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MainAxisAlignment.center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children</a:t>
                      </a:r>
                      <a:r>
                        <a:rPr lang="es-ES" altLang="en-US" sz="800" dirty="0"/>
                        <a:t>:  &lt;Widget&gt;[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Text('Número de </a:t>
                      </a:r>
                      <a:r>
                        <a:rPr lang="es-ES" altLang="en-US" sz="800" dirty="0" err="1"/>
                        <a:t>clicks</a:t>
                      </a:r>
                      <a:r>
                        <a:rPr lang="es-ES" altLang="en-US" sz="800" dirty="0"/>
                        <a:t>',</a:t>
                      </a:r>
                      <a:r>
                        <a:rPr lang="es-ES" altLang="en-US" sz="800" dirty="0" err="1"/>
                        <a:t>style:fontSize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Text('$</a:t>
                      </a:r>
                      <a:r>
                        <a:rPr lang="es-ES" altLang="en-US" sz="800" dirty="0" err="1"/>
                        <a:t>counter</a:t>
                      </a:r>
                      <a:r>
                        <a:rPr lang="es-ES" altLang="en-US" sz="800" dirty="0"/>
                        <a:t>',</a:t>
                      </a:r>
                      <a:r>
                        <a:rPr lang="es-ES" altLang="en-US" sz="800" dirty="0" err="1"/>
                        <a:t>style:fontSize</a:t>
                      </a:r>
                      <a:r>
                        <a:rPr lang="es-ES" altLang="en-US" sz="800" dirty="0"/>
                        <a:t>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],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>
                          <a:sym typeface="+mn-ea"/>
                        </a:rPr>
                        <a:t>      floatingActionButtonLocation:FloatingActionButtonLocation.centerDocked,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900" dirty="0"/>
                        <a:t>      </a:t>
                      </a:r>
                      <a:r>
                        <a:rPr lang="es-ES" altLang="en-US" sz="900" dirty="0" err="1"/>
                        <a:t>floatingActionButton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Row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</a:t>
                      </a:r>
                      <a:r>
                        <a:rPr lang="es-ES" altLang="en-US" sz="900" dirty="0" err="1"/>
                        <a:t>mainAxisAlignment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MainAxisAlignment.center</a:t>
                      </a:r>
                      <a:r>
                        <a:rPr lang="es-ES" altLang="en-US" sz="900" dirty="0"/>
                        <a:t>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</a:t>
                      </a:r>
                      <a:r>
                        <a:rPr lang="es-ES" altLang="en-US" sz="900" dirty="0" err="1"/>
                        <a:t>children</a:t>
                      </a:r>
                      <a:r>
                        <a:rPr lang="es-ES" altLang="en-US" sz="900" dirty="0"/>
                        <a:t>: [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</a:t>
                      </a:r>
                      <a:r>
                        <a:rPr lang="es-ES" altLang="en-US" sz="900" dirty="0" err="1"/>
                        <a:t>FloatingActionButton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child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Icon</a:t>
                      </a:r>
                      <a:r>
                        <a:rPr lang="es-ES" altLang="en-US" sz="900" dirty="0"/>
                        <a:t>(</a:t>
                      </a:r>
                      <a:r>
                        <a:rPr lang="es-ES" altLang="en-US" sz="900" dirty="0" err="1"/>
                        <a:t>Icons.add</a:t>
                      </a:r>
                      <a:r>
                        <a:rPr lang="es-ES" altLang="en-US" sz="900" dirty="0"/>
                        <a:t>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onPressed</a:t>
                      </a:r>
                      <a:r>
                        <a:rPr lang="es-ES" altLang="en-US" sz="900" dirty="0"/>
                        <a:t>: () {  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counter</a:t>
                      </a:r>
                      <a:r>
                        <a:rPr lang="es-ES" altLang="en-US" sz="900" dirty="0"/>
                        <a:t> ++;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setState</a:t>
                      </a:r>
                      <a:r>
                        <a:rPr lang="es-ES" altLang="en-US" sz="900" dirty="0"/>
                        <a:t>(() {});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print</a:t>
                      </a:r>
                      <a:r>
                        <a:rPr lang="es-ES" altLang="en-US" sz="900" dirty="0"/>
                        <a:t>('Hola mundo $</a:t>
                      </a:r>
                      <a:r>
                        <a:rPr lang="es-ES" altLang="en-US" sz="900" dirty="0" err="1"/>
                        <a:t>counter</a:t>
                      </a:r>
                      <a:r>
                        <a:rPr lang="es-ES" altLang="en-US" sz="900" dirty="0"/>
                        <a:t>');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},),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SizedBox</a:t>
                      </a:r>
                      <a:r>
                        <a:rPr lang="es-ES" altLang="en-US" sz="900" dirty="0"/>
                        <a:t>(</a:t>
                      </a:r>
                      <a:r>
                        <a:rPr lang="es-ES" altLang="en-US" sz="900" dirty="0" err="1"/>
                        <a:t>width</a:t>
                      </a:r>
                      <a:r>
                        <a:rPr lang="es-ES" altLang="en-US" sz="900" dirty="0"/>
                        <a:t>: 20),//Espacio entre botones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FloatingActionButton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child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Icon</a:t>
                      </a:r>
                      <a:r>
                        <a:rPr lang="es-ES" altLang="en-US" sz="900" dirty="0"/>
                        <a:t>(Icons.exposure_minus_1_outlined),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onPressed</a:t>
                      </a:r>
                      <a:r>
                        <a:rPr lang="es-ES" altLang="en-US" sz="900" dirty="0"/>
                        <a:t>: () {  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counter</a:t>
                      </a:r>
                      <a:r>
                        <a:rPr lang="es-ES" altLang="en-US" sz="900" dirty="0"/>
                        <a:t> --;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setState</a:t>
                      </a:r>
                      <a:r>
                        <a:rPr lang="es-ES" altLang="en-US" sz="900" dirty="0"/>
                        <a:t>(() {});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print</a:t>
                      </a:r>
                      <a:r>
                        <a:rPr lang="es-ES" altLang="en-US" sz="900" dirty="0"/>
                        <a:t>('Hola mundo $</a:t>
                      </a:r>
                      <a:r>
                        <a:rPr lang="es-ES" altLang="en-US" sz="900" dirty="0" err="1"/>
                        <a:t>counter</a:t>
                      </a:r>
                      <a:r>
                        <a:rPr lang="es-ES" altLang="en-US" sz="900" dirty="0"/>
                        <a:t>');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},),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SizedBox</a:t>
                      </a:r>
                      <a:r>
                        <a:rPr lang="es-ES" altLang="en-US" sz="900" dirty="0"/>
                        <a:t>(</a:t>
                      </a:r>
                      <a:r>
                        <a:rPr lang="es-ES" altLang="en-US" sz="900" dirty="0" err="1"/>
                        <a:t>width</a:t>
                      </a:r>
                      <a:r>
                        <a:rPr lang="es-ES" altLang="en-US" sz="900" dirty="0"/>
                        <a:t>: 20),//Espacio entre botones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FloatingActionButton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child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Icon</a:t>
                      </a:r>
                      <a:r>
                        <a:rPr lang="es-ES" altLang="en-US" sz="900" dirty="0"/>
                        <a:t>(</a:t>
                      </a:r>
                      <a:r>
                        <a:rPr lang="es-ES" altLang="en-US" sz="900" dirty="0" err="1"/>
                        <a:t>Icons.reset_tv_outlined</a:t>
                      </a:r>
                      <a:r>
                        <a:rPr lang="es-ES" altLang="en-US" sz="900" dirty="0"/>
                        <a:t>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onPressed</a:t>
                      </a:r>
                      <a:r>
                        <a:rPr lang="es-ES" altLang="en-US" sz="900" dirty="0"/>
                        <a:t>: () {  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counter</a:t>
                      </a:r>
                      <a:r>
                        <a:rPr lang="es-ES" altLang="en-US" sz="900" dirty="0"/>
                        <a:t> = 0;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setState</a:t>
                      </a:r>
                      <a:r>
                        <a:rPr lang="es-ES" altLang="en-US" sz="900" dirty="0"/>
                        <a:t>(() {});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print</a:t>
                      </a:r>
                      <a:r>
                        <a:rPr lang="es-ES" altLang="en-US" sz="900" dirty="0"/>
                        <a:t>('Hola mundo $</a:t>
                      </a:r>
                      <a:r>
                        <a:rPr lang="es-ES" altLang="en-US" sz="900" dirty="0" err="1"/>
                        <a:t>counter</a:t>
                      </a:r>
                      <a:r>
                        <a:rPr lang="es-ES" altLang="en-US" sz="900" dirty="0"/>
                        <a:t>');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    },),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  ],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),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  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  //</a:t>
                      </a:r>
                      <a:r>
                        <a:rPr lang="es-ES" altLang="en-US" sz="900" dirty="0" err="1"/>
                        <a:t>throw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UnimplementedError</a:t>
                      </a:r>
                      <a:r>
                        <a:rPr lang="es-ES" altLang="en-US" sz="900" dirty="0"/>
                        <a:t>();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900" dirty="0"/>
                        <a:t>  }</a:t>
                      </a:r>
                      <a:endParaRPr lang="es-ES" altLang="en-US" sz="9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}</a:t>
                      </a:r>
                      <a:endParaRPr lang="es-ES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s-ES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2160588"/>
          <a:ext cx="4183063" cy="541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063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Optimizando el código </a:t>
                      </a:r>
                      <a:endParaRPr lang="es-ES" altLang="en-US"/>
                    </a:p>
                  </a:txBody>
                  <a:tcPr marL="71033" marR="71033"/>
                </a:tc>
              </a:tr>
              <a:tr h="5046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 marL="71033" marR="71033"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705" y="1605280"/>
          <a:ext cx="10309225" cy="5004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625"/>
                <a:gridCol w="5816600"/>
              </a:tblGrid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counter_screen.dart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800"/>
                        <a:t>import 'package:flutter/material.dart';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class CounterScreen extends StatefulWidget{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const CounterScreen({super.key});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@override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State&lt;CounterScreen&gt; createState() =&gt; _CounterScreenState();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}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class _CounterScreenState extends State&lt;CounterScreen&gt; {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int counter = 10; //Es una propiedad y no variable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@override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Widget build(BuildContext context) {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const fontSize = TextStyle( fontSize: 20);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return Scaffold( //Scaffold: Fondo blanco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appBar: AppBar(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title: const Text('Counter Screen'),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elevation: 0,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),                        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backgroundColor: Colors.white,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body: Center(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child: Column(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  mainAxisAlignment: MainAxisAlignment.center,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  children:  &lt;Widget&gt;[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    const Text('Número de clicks',style:fontSize),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    Text('$counter',style:fontSize),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  ],  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    ),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),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floatingActionButtonLocation:FloatingActionButtonLocation.centerDocked,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floatingActionButton:  const CustomFloatingWidget(),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  );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  //throw UnimplementedError();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  }</a:t>
                      </a:r>
                      <a:endParaRPr lang="es-ES" altLang="en-US" sz="800"/>
                    </a:p>
                    <a:p>
                      <a:pPr>
                        <a:buNone/>
                      </a:pPr>
                      <a:r>
                        <a:rPr lang="es-ES" altLang="en-US" sz="800"/>
                        <a:t>}</a:t>
                      </a:r>
                      <a:endParaRPr lang="es-ES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900"/>
                        <a:t>class CustomFloatingWidget extends StatelessWidget {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const CustomFloatingWidget({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Key? key,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}) : super(key: key);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@override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Widget build(BuildContext context) {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return Row(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mainAxisAlignment: MainAxisAlignment.center,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children: const [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FloatingActionButton(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child: Icon(Icons.add),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onPressed: null,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),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SizedBox(width: 20),//Espacio entre botones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FloatingActionButton(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child: Icon(Icons.exposure_minus_1_outlined),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onPressed: null,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),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SizedBox(width: 20),//Espacio entre botones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1200"/>
                        <a:t>       </a:t>
                      </a:r>
                      <a:r>
                        <a:rPr lang="es-ES" altLang="en-US" sz="900"/>
                        <a:t>   FloatingActionButton(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onPressed: null,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child: Icon(Icons.reset_tv_outlined),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    ),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  ],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  );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  }</a:t>
                      </a:r>
                      <a:endParaRPr lang="es-ES" altLang="en-US" sz="900"/>
                    </a:p>
                    <a:p>
                      <a:pPr algn="l">
                        <a:buNone/>
                      </a:pPr>
                      <a:r>
                        <a:rPr lang="es-ES" altLang="en-US" sz="900"/>
                        <a:t>}</a:t>
                      </a:r>
                      <a:endParaRPr lang="es-ES" altLang="en-US" sz="9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Crear App en Flutter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31570"/>
          <a:ext cx="10641330" cy="5455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1330"/>
              </a:tblGrid>
              <a:tr h="368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Enviando funciones como argumentos . Ar</a:t>
                      </a:r>
                      <a:endParaRPr lang="es-ES" altLang="en-US"/>
                    </a:p>
                  </a:txBody>
                  <a:tcPr/>
                </a:tc>
              </a:tr>
              <a:tr h="50863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705" y="1605280"/>
          <a:ext cx="1030922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/>
                <a:gridCol w="2632743"/>
                <a:gridCol w="2059082"/>
                <a:gridCol w="3306000"/>
              </a:tblGrid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import 'package:flutter/material.dart';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class CounterScreen extends StatefulWidget{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const CounterScreen({super.key});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@override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State&lt;CounterScreen&gt; createState() =&gt; _CounterScreenState();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class _CounterScreenState extends State&lt;CounterScreen&gt; {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int counter = 10; //Es una propiedad y no variable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void incrementar(){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  counter ++;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  setState(() {});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void decrementar(){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  counter --;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  setState(() {});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void resetear(){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  counter = 0;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  setState(() {});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s-ES" altLang="en-US" sz="800" b="0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es-ES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@override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Widget build(BuildContext context) {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const fontSize = TextStyle( fontSize: 20);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return Scaffold( //Scaffold: Fondo blanco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appBar: AppBar(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title: const Text('Counter Screen'),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elevation: 0,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),                        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backgroundColor: Colors.white,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body: Center(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child: Column(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mainAxisAlignment: MainAxisAlignment.center,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children:  &lt;Widget&gt;[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  const Text('Número de clicks',style:fontSize),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  Text('$counter',style:fontSize),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],  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floatingActionButtonLocation:FloatingActionButtonLocation.centerDocked,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floatingActionButton:  CustomFloatingWidget(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incrementarFn: incrementar,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decrementarFn: decrementar,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resetearFn: resetear,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);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//throw UnimplementedError();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class CustomFloatingWidget extends StatelessWidget {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final Function incrementarFn;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final Function decrementarFn;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final Function resetearFn;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const CustomFloatingWidget({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Key? key, 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required this.incrementarFn,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required this.decrementarFn,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required this.resetearFn,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}) : super(key: key);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@override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Widget build(BuildContext context) {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return Row(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mainAxisAlignment: MainAxisAlignment.center,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children:  [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FloatingActionButton(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child: const Icon(Icons.add),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onPressed: () =&gt; incrementarFn(),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SizedBox(width: 20),//Espacio entre botones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FloatingActionButton(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child: const Icon(Icons.exposure_minus_1_outlined),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onPressed: () =&gt; decrementarFn(),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SizedBox(width: 20),//Espacio entre botones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FloatingActionButton(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child: const Icon(Icons.reset_tv_outlined),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onPressed: () =&gt; resetearFn(),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    ),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  ],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  );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s-ES" altLang="en-US" sz="900" b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s-ES" altLang="en-US" sz="9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600" y="1174750"/>
          <a:ext cx="10973435" cy="568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3435"/>
              </a:tblGrid>
              <a:tr h="3841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Crear un proyecto en flutter</a:t>
                      </a:r>
                      <a:endParaRPr lang="es-ES" altLang="en-US"/>
                    </a:p>
                  </a:txBody>
                  <a:tcPr/>
                </a:tc>
              </a:tr>
              <a:tr h="52984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705" y="1605280"/>
          <a:ext cx="10309225" cy="4596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625"/>
                <a:gridCol w="5816600"/>
              </a:tblGrid>
              <a:tr h="377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counter_screen.dart</a:t>
                      </a:r>
                      <a:endParaRPr lang="es-ES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2183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200"/>
                        <a:t>Ubicarse en el directorio en flutter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Se puede crear el proyecto con el comando mateapp. Automáticamente se genera el código: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import 'package:flutter/material.dart';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void main() =&gt; runApp(const MyApp());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class MyApp extends StatelessWidget 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const MyApp({super.key});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@override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Widget build(BuildContext context) 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return MaterialApp(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title: 'Material App',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home: Scaffold(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  appBar: AppBar(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    title: const Text('Material App Bar'),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  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  body: const Center(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    child: Text('Hello World'),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  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  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  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  }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>
                          <a:sym typeface="+mn-ea"/>
                        </a:rPr>
                        <a:t>}</a:t>
                      </a:r>
                      <a:endParaRPr lang="es-ES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DART</a:t>
            </a:r>
            <a:endParaRPr lang="es-ES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580255" cy="4351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altLang="en-US" dirty="0"/>
              <a:t>En </a:t>
            </a:r>
            <a:r>
              <a:rPr lang="es-ES" altLang="en-US" dirty="0" err="1"/>
              <a:t>DartPad</a:t>
            </a:r>
            <a:r>
              <a:rPr lang="es-ES" altLang="en-US" dirty="0"/>
              <a:t> digitar el siguiente código en modo </a:t>
            </a:r>
            <a:r>
              <a:rPr lang="es-ES" altLang="en-US" dirty="0" err="1"/>
              <a:t>NullSafety</a:t>
            </a:r>
            <a:r>
              <a:rPr lang="es-ES" altLang="en-US" dirty="0"/>
              <a:t> Activo:</a:t>
            </a: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pPr marL="0" indent="0">
              <a:buNone/>
            </a:pPr>
            <a:endParaRPr lang="es-ES" altLang="en-US" dirty="0"/>
          </a:p>
          <a:p>
            <a:endParaRPr lang="es-ES" altLang="en-US" dirty="0"/>
          </a:p>
          <a:p>
            <a:endParaRPr lang="es-ES" altLang="en-US" dirty="0"/>
          </a:p>
          <a:p>
            <a:endParaRPr lang="es-ES" altLang="en-US" dirty="0"/>
          </a:p>
          <a:p>
            <a:endParaRPr lang="es-ES" altLang="en-US" dirty="0"/>
          </a:p>
          <a:p>
            <a:endParaRPr lang="es-ES" altLang="en-US" dirty="0"/>
          </a:p>
        </p:txBody>
      </p:sp>
      <p:pic>
        <p:nvPicPr>
          <p:cNvPr id="5" name="Marcador de posición de contenido 4"/>
          <p:cNvPicPr>
            <a:picLocks noGrp="1" noChangeAspect="1"/>
          </p:cNvPicPr>
          <p:nvPr>
            <p:ph sz="half" idx="2"/>
          </p:nvPr>
        </p:nvPicPr>
        <p:blipFill rotWithShape="1">
          <a:blip r:embed="rId1"/>
          <a:srcRect r="21163"/>
          <a:stretch>
            <a:fillRect/>
          </a:stretch>
        </p:blipFill>
        <p:spPr>
          <a:xfrm>
            <a:off x="5323206" y="1826260"/>
            <a:ext cx="5420994" cy="4351020"/>
          </a:xfrm>
          <a:prstGeom prst="rect">
            <a:avLst/>
          </a:prstGeom>
        </p:spPr>
      </p:pic>
      <p:graphicFrame>
        <p:nvGraphicFramePr>
          <p:cNvPr id="4" name="Tabla 5"/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782053" y="2502569"/>
            <a:ext cx="4439652" cy="36357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(){</a:t>
            </a:r>
            <a:endParaRPr lang="en-US" b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'Hello World'</a:t>
            </a:r>
            <a: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908541" y="1075690"/>
          <a:ext cx="10738027" cy="541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8027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List</a:t>
                      </a:r>
                      <a:r>
                        <a:rPr lang="es-ES" altLang="en-US" dirty="0"/>
                        <a:t> </a:t>
                      </a:r>
                      <a:r>
                        <a:rPr lang="es-ES" altLang="en-US" dirty="0" err="1"/>
                        <a:t>Views</a:t>
                      </a:r>
                      <a:r>
                        <a:rPr lang="es-ES" altLang="en-US" dirty="0"/>
                        <a:t> </a:t>
                      </a:r>
                      <a:endParaRPr lang="es-ES" altLang="en-US" dirty="0"/>
                    </a:p>
                  </a:txBody>
                  <a:tcPr marL="71033" marR="71033"/>
                </a:tc>
              </a:tr>
              <a:tr h="5046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705" y="1605280"/>
          <a:ext cx="10309225" cy="4882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625"/>
                <a:gridCol w="5816600"/>
              </a:tblGrid>
              <a:tr h="40195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Crear un directorio llamado screens  y dentro crear el archivo listview1_screen.dart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200" dirty="0"/>
                        <a:t>En la paleta de comandos buscar Configure </a:t>
                      </a:r>
                      <a:r>
                        <a:rPr lang="es-ES" altLang="en-US" sz="1200" dirty="0" err="1"/>
                        <a:t>User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Snippest</a:t>
                      </a:r>
                      <a:r>
                        <a:rPr lang="es-ES" altLang="en-US" sz="1200" dirty="0"/>
                        <a:t> y seleccionar </a:t>
                      </a:r>
                      <a:r>
                        <a:rPr lang="es-ES" altLang="en-US" sz="1200" dirty="0" err="1"/>
                        <a:t>Dart.json</a:t>
                      </a:r>
                      <a:endParaRPr lang="es-ES" altLang="en-US" sz="1200" dirty="0"/>
                    </a:p>
                    <a:p>
                      <a:pPr>
                        <a:buNone/>
                      </a:pPr>
                      <a:r>
                        <a:rPr lang="es-ES" altLang="en-US" sz="1200" dirty="0"/>
                        <a:t>Debe quedar con el siguiente </a:t>
                      </a:r>
                      <a:r>
                        <a:rPr lang="es-ES" altLang="en-US" sz="1200" dirty="0" err="1"/>
                        <a:t>codigo</a:t>
                      </a:r>
                      <a:r>
                        <a:rPr lang="es-ES" altLang="en-US" sz="1200" dirty="0"/>
                        <a:t> del siguiente enlace</a:t>
                      </a:r>
                      <a:endParaRPr lang="es-ES" altLang="en-US" sz="1200" dirty="0"/>
                    </a:p>
                    <a:p>
                      <a:pPr>
                        <a:buNone/>
                      </a:pPr>
                      <a:endParaRPr lang="es-ES" altLang="en-US" sz="1200" dirty="0"/>
                    </a:p>
                    <a:p>
                      <a:pPr>
                        <a:buNone/>
                      </a:pPr>
                      <a:r>
                        <a:rPr lang="es-ES" altLang="en-US" sz="1200" dirty="0"/>
                        <a:t>https://gist.github.com/Klerith/711749216f31996f1a7bf68c815d1385</a:t>
                      </a:r>
                      <a:endParaRPr lang="es-ES" altLang="en-US" sz="1200" dirty="0"/>
                    </a:p>
                    <a:p>
                      <a:pPr>
                        <a:buNone/>
                      </a:pPr>
                      <a:r>
                        <a:rPr lang="es-ES" altLang="en-US" sz="1200" dirty="0"/>
                        <a:t> </a:t>
                      </a:r>
                      <a:endParaRPr lang="es-ES" altLang="en-US" sz="1200" dirty="0"/>
                    </a:p>
                    <a:p>
                      <a:pPr>
                        <a:buNone/>
                      </a:pPr>
                      <a:endParaRPr lang="es-ES" altLang="en-US" sz="1200" dirty="0"/>
                    </a:p>
                    <a:p>
                      <a:pPr>
                        <a:buNone/>
                      </a:pPr>
                      <a:r>
                        <a:rPr lang="es-ES" altLang="en-US" sz="1200" dirty="0"/>
                        <a:t>En el archivo listview1_screen.dart digitar </a:t>
                      </a:r>
                      <a:r>
                        <a:rPr lang="es-ES" altLang="en-US" sz="1200" dirty="0" err="1"/>
                        <a:t>flscren</a:t>
                      </a:r>
                      <a:r>
                        <a:rPr lang="es-ES" altLang="en-US" sz="1200" dirty="0"/>
                        <a:t> y luego </a:t>
                      </a:r>
                      <a:r>
                        <a:rPr lang="es-ES" altLang="en-US" sz="1200" dirty="0" err="1"/>
                        <a:t>tab</a:t>
                      </a:r>
                      <a:r>
                        <a:rPr lang="es-ES" altLang="en-US" sz="1200" dirty="0"/>
                        <a:t> y </a:t>
                      </a:r>
                      <a:r>
                        <a:rPr lang="es-ES" altLang="en-US" sz="1200" dirty="0" err="1"/>
                        <a:t>debera</a:t>
                      </a:r>
                      <a:r>
                        <a:rPr lang="es-ES" altLang="en-US" sz="1200" dirty="0"/>
                        <a:t> generar el código</a:t>
                      </a:r>
                      <a:endParaRPr lang="es-ES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1200" dirty="0" err="1"/>
                        <a:t>import</a:t>
                      </a:r>
                      <a:r>
                        <a:rPr lang="es-ES" altLang="en-US" sz="1200" dirty="0"/>
                        <a:t> '</a:t>
                      </a:r>
                      <a:r>
                        <a:rPr lang="es-ES" altLang="en-US" sz="1200" dirty="0" err="1"/>
                        <a:t>package:flutter</a:t>
                      </a:r>
                      <a:r>
                        <a:rPr lang="es-ES" altLang="en-US" sz="1200" dirty="0"/>
                        <a:t>/</a:t>
                      </a:r>
                      <a:r>
                        <a:rPr lang="es-ES" altLang="en-US" sz="1200" dirty="0" err="1"/>
                        <a:t>material.dart</a:t>
                      </a:r>
                      <a:r>
                        <a:rPr lang="es-ES" altLang="en-US" sz="1200" dirty="0"/>
                        <a:t>';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 err="1"/>
                        <a:t>class</a:t>
                      </a:r>
                      <a:r>
                        <a:rPr lang="es-ES" altLang="en-US" sz="1200" dirty="0"/>
                        <a:t> Listview1Screen </a:t>
                      </a:r>
                      <a:r>
                        <a:rPr lang="es-ES" altLang="en-US" sz="1200" dirty="0" err="1"/>
                        <a:t>extends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StatelessWidget</a:t>
                      </a:r>
                      <a:r>
                        <a:rPr lang="es-ES" altLang="en-US" sz="1200" dirty="0"/>
                        <a:t> {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</a:t>
                      </a:r>
                      <a:r>
                        <a:rPr lang="es-ES" altLang="en-US" sz="1200" dirty="0" err="1"/>
                        <a:t>const</a:t>
                      </a:r>
                      <a:r>
                        <a:rPr lang="es-ES" altLang="en-US" sz="1200" dirty="0"/>
                        <a:t> Listview1Screen({Key? </a:t>
                      </a:r>
                      <a:r>
                        <a:rPr lang="es-ES" altLang="en-US" sz="1200" dirty="0" err="1"/>
                        <a:t>key</a:t>
                      </a:r>
                      <a:r>
                        <a:rPr lang="es-ES" altLang="en-US" sz="1200" dirty="0"/>
                        <a:t>}) : super(</a:t>
                      </a:r>
                      <a:r>
                        <a:rPr lang="es-ES" altLang="en-US" sz="1200" dirty="0" err="1"/>
                        <a:t>key</a:t>
                      </a:r>
                      <a:r>
                        <a:rPr lang="es-ES" altLang="en-US" sz="1200" dirty="0"/>
                        <a:t>: </a:t>
                      </a:r>
                      <a:r>
                        <a:rPr lang="es-ES" altLang="en-US" sz="1200" dirty="0" err="1"/>
                        <a:t>key</a:t>
                      </a:r>
                      <a:r>
                        <a:rPr lang="es-ES" altLang="en-US" sz="1200" dirty="0"/>
                        <a:t>);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@override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Widget </a:t>
                      </a:r>
                      <a:r>
                        <a:rPr lang="es-ES" altLang="en-US" sz="1200" dirty="0" err="1"/>
                        <a:t>build</a:t>
                      </a:r>
                      <a:r>
                        <a:rPr lang="es-ES" altLang="en-US" sz="1200" dirty="0"/>
                        <a:t>(</a:t>
                      </a:r>
                      <a:r>
                        <a:rPr lang="es-ES" altLang="en-US" sz="1200" dirty="0" err="1"/>
                        <a:t>BuildContext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context</a:t>
                      </a:r>
                      <a:r>
                        <a:rPr lang="es-ES" altLang="en-US" sz="1200" dirty="0"/>
                        <a:t>) {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</a:t>
                      </a:r>
                      <a:r>
                        <a:rPr lang="es-ES" altLang="en-US" sz="1200" dirty="0" err="1"/>
                        <a:t>return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const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Scaffold</a:t>
                      </a:r>
                      <a:r>
                        <a:rPr lang="es-ES" altLang="en-US" sz="1200" dirty="0"/>
                        <a:t>(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</a:t>
                      </a:r>
                      <a:r>
                        <a:rPr lang="es-ES" altLang="en-US" sz="1200" dirty="0" err="1"/>
                        <a:t>body</a:t>
                      </a:r>
                      <a:r>
                        <a:rPr lang="es-ES" altLang="en-US" sz="1200" dirty="0"/>
                        <a:t>: Center(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 </a:t>
                      </a:r>
                      <a:r>
                        <a:rPr lang="es-ES" altLang="en-US" sz="1200" dirty="0" err="1"/>
                        <a:t>child</a:t>
                      </a:r>
                      <a:r>
                        <a:rPr lang="es-ES" altLang="en-US" sz="1200" dirty="0"/>
                        <a:t>: Text('Listview1Screen'),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);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}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}</a:t>
                      </a:r>
                      <a:endParaRPr lang="es-ES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334" y="1179444"/>
          <a:ext cx="10837331" cy="639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7331"/>
              </a:tblGrid>
              <a:tr h="4320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List</a:t>
                      </a:r>
                      <a:r>
                        <a:rPr lang="es-ES" altLang="en-US" dirty="0"/>
                        <a:t> </a:t>
                      </a:r>
                      <a:r>
                        <a:rPr lang="es-ES" altLang="en-US" dirty="0" err="1"/>
                        <a:t>Views</a:t>
                      </a:r>
                      <a:r>
                        <a:rPr lang="es-ES" altLang="en-US" dirty="0"/>
                        <a:t> </a:t>
                      </a:r>
                      <a:endParaRPr lang="es-ES" altLang="en-US" dirty="0"/>
                    </a:p>
                  </a:txBody>
                  <a:tcPr marL="71033" marR="71033"/>
                </a:tc>
              </a:tr>
              <a:tr h="596118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705" y="1605280"/>
          <a:ext cx="10309225" cy="5065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625"/>
                <a:gridCol w="5816600"/>
              </a:tblGrid>
              <a:tr h="40195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El archivo main.dart deberá quedar con el siguiente código: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200"/>
                        <a:t>import 'package:fl_components/screens/listview1_screen.dart';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import 'package:flutter/material.dart';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void main() =&gt; runApp(const MyApp());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class MyApp extends StatelessWidget 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const MyApp({super.key});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@override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Widget build(BuildContext context) 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return MaterialApp(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title: 'Material App',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home: Listview1Screen()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}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}</a:t>
                      </a:r>
                      <a:endParaRPr lang="es-ES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1200" dirty="0"/>
                        <a:t>//Archivo Listview1Screen.dart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 err="1"/>
                        <a:t>import</a:t>
                      </a:r>
                      <a:r>
                        <a:rPr lang="es-ES" altLang="en-US" sz="1200" dirty="0"/>
                        <a:t> '</a:t>
                      </a:r>
                      <a:r>
                        <a:rPr lang="es-ES" altLang="en-US" sz="1200" dirty="0" err="1"/>
                        <a:t>package:flutter</a:t>
                      </a:r>
                      <a:r>
                        <a:rPr lang="es-ES" altLang="en-US" sz="1200" dirty="0"/>
                        <a:t>/</a:t>
                      </a:r>
                      <a:r>
                        <a:rPr lang="es-ES" altLang="en-US" sz="1200" dirty="0" err="1"/>
                        <a:t>material.dart</a:t>
                      </a:r>
                      <a:r>
                        <a:rPr lang="es-ES" altLang="en-US" sz="1200" dirty="0"/>
                        <a:t>';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 err="1"/>
                        <a:t>class</a:t>
                      </a:r>
                      <a:r>
                        <a:rPr lang="es-ES" altLang="en-US" sz="1200" dirty="0"/>
                        <a:t> Listview1Screen </a:t>
                      </a:r>
                      <a:r>
                        <a:rPr lang="es-ES" altLang="en-US" sz="1200" dirty="0" err="1"/>
                        <a:t>extends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StatelessWidget</a:t>
                      </a:r>
                      <a:r>
                        <a:rPr lang="es-ES" altLang="en-US" sz="1200" dirty="0"/>
                        <a:t> {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</a:t>
                      </a:r>
                      <a:r>
                        <a:rPr lang="es-ES" altLang="en-US" sz="1200" dirty="0" err="1"/>
                        <a:t>const</a:t>
                      </a:r>
                      <a:r>
                        <a:rPr lang="es-ES" altLang="en-US" sz="1200" dirty="0"/>
                        <a:t> Listview1Screen({Key? </a:t>
                      </a:r>
                      <a:r>
                        <a:rPr lang="es-ES" altLang="en-US" sz="1200" dirty="0" err="1"/>
                        <a:t>key</a:t>
                      </a:r>
                      <a:r>
                        <a:rPr lang="es-ES" altLang="en-US" sz="1200" dirty="0"/>
                        <a:t>}) : super(</a:t>
                      </a:r>
                      <a:r>
                        <a:rPr lang="es-ES" altLang="en-US" sz="1200" dirty="0" err="1"/>
                        <a:t>key</a:t>
                      </a:r>
                      <a:r>
                        <a:rPr lang="es-ES" altLang="en-US" sz="1200" dirty="0"/>
                        <a:t>: </a:t>
                      </a:r>
                      <a:r>
                        <a:rPr lang="es-ES" altLang="en-US" sz="1200" dirty="0" err="1"/>
                        <a:t>key</a:t>
                      </a:r>
                      <a:r>
                        <a:rPr lang="es-ES" altLang="en-US" sz="1200" dirty="0"/>
                        <a:t>);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@override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Widget </a:t>
                      </a:r>
                      <a:r>
                        <a:rPr lang="es-ES" altLang="en-US" sz="1200" dirty="0" err="1"/>
                        <a:t>build</a:t>
                      </a:r>
                      <a:r>
                        <a:rPr lang="es-ES" altLang="en-US" sz="1200" dirty="0"/>
                        <a:t>(</a:t>
                      </a:r>
                      <a:r>
                        <a:rPr lang="es-ES" altLang="en-US" sz="1200" dirty="0" err="1"/>
                        <a:t>BuildContext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context</a:t>
                      </a:r>
                      <a:r>
                        <a:rPr lang="es-ES" altLang="en-US" sz="1200" dirty="0"/>
                        <a:t>) {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</a:t>
                      </a:r>
                      <a:r>
                        <a:rPr lang="es-ES" altLang="en-US" sz="1200" dirty="0" err="1"/>
                        <a:t>return</a:t>
                      </a:r>
                      <a:r>
                        <a:rPr lang="es-ES" altLang="en-US" sz="1200" dirty="0"/>
                        <a:t> </a:t>
                      </a:r>
                      <a:r>
                        <a:rPr lang="es-ES" altLang="en-US" sz="1200" dirty="0" err="1"/>
                        <a:t>Scaffold</a:t>
                      </a:r>
                      <a:r>
                        <a:rPr lang="es-ES" altLang="en-US" sz="1200" dirty="0"/>
                        <a:t>(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</a:t>
                      </a:r>
                      <a:r>
                        <a:rPr lang="es-ES" altLang="en-US" sz="1200" dirty="0" err="1"/>
                        <a:t>appBar</a:t>
                      </a:r>
                      <a:r>
                        <a:rPr lang="es-ES" altLang="en-US" sz="1200" dirty="0"/>
                        <a:t>: </a:t>
                      </a:r>
                      <a:r>
                        <a:rPr lang="es-ES" altLang="en-US" sz="1200" dirty="0" err="1"/>
                        <a:t>AppBar</a:t>
                      </a:r>
                      <a:r>
                        <a:rPr lang="es-ES" altLang="en-US" sz="1200" dirty="0"/>
                        <a:t>(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</a:t>
                      </a:r>
                      <a:r>
                        <a:rPr lang="es-ES" altLang="en-US" sz="1200" dirty="0" err="1"/>
                        <a:t>title</a:t>
                      </a:r>
                      <a:r>
                        <a:rPr lang="es-ES" altLang="en-US" sz="1200" dirty="0"/>
                        <a:t>: </a:t>
                      </a:r>
                      <a:r>
                        <a:rPr lang="es-ES" altLang="en-US" sz="1200" dirty="0" err="1"/>
                        <a:t>const</a:t>
                      </a:r>
                      <a:r>
                        <a:rPr lang="es-ES" altLang="en-US" sz="1200" dirty="0"/>
                        <a:t> Text('</a:t>
                      </a:r>
                      <a:r>
                        <a:rPr lang="es-ES" altLang="en-US" sz="1200" dirty="0" err="1"/>
                        <a:t>List</a:t>
                      </a:r>
                      <a:r>
                        <a:rPr lang="es-ES" altLang="en-US" sz="1200" dirty="0"/>
                        <a:t> View Tipo1'),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</a:t>
                      </a:r>
                      <a:r>
                        <a:rPr lang="es-ES" altLang="en-US" sz="1200" dirty="0" err="1"/>
                        <a:t>body</a:t>
                      </a:r>
                      <a:r>
                        <a:rPr lang="es-ES" altLang="en-US" sz="1200" dirty="0"/>
                        <a:t>: </a:t>
                      </a:r>
                      <a:r>
                        <a:rPr lang="es-ES" altLang="en-US" sz="1200" dirty="0" err="1"/>
                        <a:t>ListView</a:t>
                      </a:r>
                      <a:r>
                        <a:rPr lang="es-ES" altLang="en-US" sz="1200" dirty="0"/>
                        <a:t>(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</a:t>
                      </a:r>
                      <a:r>
                        <a:rPr lang="es-ES" altLang="en-US" sz="1200" dirty="0" err="1"/>
                        <a:t>children</a:t>
                      </a:r>
                      <a:r>
                        <a:rPr lang="es-ES" altLang="en-US" sz="1200" dirty="0"/>
                        <a:t>: </a:t>
                      </a:r>
                      <a:r>
                        <a:rPr lang="es-ES" altLang="en-US" sz="1200" dirty="0" err="1"/>
                        <a:t>const</a:t>
                      </a:r>
                      <a:r>
                        <a:rPr lang="es-ES" altLang="en-US" sz="1200" dirty="0"/>
                        <a:t> [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  Text('Hola Mundo'),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  Text('Hola Mundo'),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  Text('Hola Mundo'),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  Text('Hola Mundo'),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  Text('Hola Mundo')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  ],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  ),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  );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  }</a:t>
                      </a:r>
                      <a:endParaRPr lang="es-ES" altLang="en-US" sz="1200" dirty="0"/>
                    </a:p>
                    <a:p>
                      <a:pPr algn="l">
                        <a:buNone/>
                      </a:pPr>
                      <a:r>
                        <a:rPr lang="es-ES" altLang="en-US" sz="1200" dirty="0"/>
                        <a:t>}</a:t>
                      </a:r>
                      <a:endParaRPr lang="es-ES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1082842"/>
          <a:ext cx="10572432" cy="6489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432"/>
              </a:tblGrid>
              <a:tr h="4385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dirty="0" err="1"/>
                        <a:t>List</a:t>
                      </a:r>
                      <a:r>
                        <a:rPr lang="es-ES" altLang="en-US" dirty="0"/>
                        <a:t> </a:t>
                      </a:r>
                      <a:r>
                        <a:rPr lang="es-MX" altLang="es-ES" dirty="0" err="1"/>
                        <a:t>Titles</a:t>
                      </a:r>
                      <a:r>
                        <a:rPr lang="es-MX" altLang="es-ES" dirty="0"/>
                        <a:t> es una lista estática para desplegar información relacionada</a:t>
                      </a:r>
                      <a:endParaRPr lang="es-MX" altLang="es-ES" dirty="0"/>
                    </a:p>
                  </a:txBody>
                  <a:tcPr marL="71033" marR="71033"/>
                </a:tc>
              </a:tr>
              <a:tr h="60512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dirty="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5"/>
          <a:ext cx="1030922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131"/>
                <a:gridCol w="3718547"/>
                <a:gridCol w="3718547"/>
              </a:tblGrid>
              <a:tr h="40195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El archivo </a:t>
                      </a:r>
                      <a:r>
                        <a:rPr lang="es-MX" altLang="es-ES"/>
                        <a:t>listview1_screen</a:t>
                      </a:r>
                      <a:r>
                        <a:rPr lang="es-ES" altLang="en-US"/>
                        <a:t>.dart deberá quedar con el siguiente código: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/>
                    </a:p>
                  </a:txBody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200"/>
                        <a:t>import 'package:flutter/material.dart';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class Listview1Screen extends StatelessWidget 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final options = const['Aceite', 'Agua', 'Sal', 'Trigo'];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const Listview1Screen({Key? key}) : super(key: key);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@override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Widget build(BuildContext context){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return Scaffold(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appBar: AppBar(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title: const Text('List View Tipo1'),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body: ListView(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children:  [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  ListTile(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    leading: Icon( Icons.add_sharp),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    title: Text('Hola Mundo'),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  )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],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}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}</a:t>
                      </a:r>
                      <a:endParaRPr lang="es-ES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1000" dirty="0" err="1"/>
                        <a:t>import</a:t>
                      </a:r>
                      <a:r>
                        <a:rPr lang="es-ES" altLang="en-US" sz="1000" dirty="0"/>
                        <a:t> '</a:t>
                      </a:r>
                      <a:r>
                        <a:rPr lang="es-ES" altLang="en-US" sz="1000" dirty="0" err="1"/>
                        <a:t>package:flutter</a:t>
                      </a:r>
                      <a:r>
                        <a:rPr lang="es-ES" altLang="en-US" sz="1000" dirty="0"/>
                        <a:t>/</a:t>
                      </a:r>
                      <a:r>
                        <a:rPr lang="es-ES" altLang="en-US" sz="1000" dirty="0" err="1"/>
                        <a:t>material.dart</a:t>
                      </a:r>
                      <a:r>
                        <a:rPr lang="es-ES" altLang="en-US" sz="1000" dirty="0"/>
                        <a:t>';</a:t>
                      </a:r>
                      <a:endParaRPr lang="es-ES" altLang="en-US" sz="1000" dirty="0"/>
                    </a:p>
                    <a:p>
                      <a:pPr algn="l">
                        <a:buNone/>
                      </a:pP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 err="1"/>
                        <a:t>class</a:t>
                      </a:r>
                      <a:r>
                        <a:rPr lang="es-ES" altLang="en-US" sz="900" dirty="0"/>
                        <a:t> Listview1Screen </a:t>
                      </a:r>
                      <a:r>
                        <a:rPr lang="es-ES" altLang="en-US" sz="900" dirty="0" err="1"/>
                        <a:t>extends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StatelessWidget</a:t>
                      </a:r>
                      <a:r>
                        <a:rPr lang="es-ES" altLang="en-US" sz="900" dirty="0"/>
                        <a:t> {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final </a:t>
                      </a:r>
                      <a:r>
                        <a:rPr lang="es-ES" altLang="en-US" sz="900" dirty="0" err="1"/>
                        <a:t>options</a:t>
                      </a:r>
                      <a:r>
                        <a:rPr lang="es-ES" altLang="en-US" sz="900" dirty="0"/>
                        <a:t> =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['Aceite', 'Agua', 'Sal', 'Trigo'];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Listview1Screen({Key? </a:t>
                      </a:r>
                      <a:r>
                        <a:rPr lang="es-ES" altLang="en-US" sz="900" dirty="0" err="1"/>
                        <a:t>key</a:t>
                      </a:r>
                      <a:r>
                        <a:rPr lang="es-ES" altLang="en-US" sz="900" dirty="0"/>
                        <a:t>}) : super(</a:t>
                      </a:r>
                      <a:r>
                        <a:rPr lang="es-ES" altLang="en-US" sz="900" dirty="0" err="1"/>
                        <a:t>key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key</a:t>
                      </a:r>
                      <a:r>
                        <a:rPr lang="es-ES" altLang="en-US" sz="900" dirty="0"/>
                        <a:t>);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@override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Widget </a:t>
                      </a:r>
                      <a:r>
                        <a:rPr lang="es-ES" altLang="en-US" sz="900" dirty="0" err="1"/>
                        <a:t>build</a:t>
                      </a:r>
                      <a:r>
                        <a:rPr lang="es-ES" altLang="en-US" sz="900" dirty="0"/>
                        <a:t>(</a:t>
                      </a:r>
                      <a:r>
                        <a:rPr lang="es-ES" altLang="en-US" sz="900" dirty="0" err="1"/>
                        <a:t>BuildContext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context</a:t>
                      </a:r>
                      <a:r>
                        <a:rPr lang="es-ES" altLang="en-US" sz="900" dirty="0"/>
                        <a:t>){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</a:t>
                      </a:r>
                      <a:r>
                        <a:rPr lang="es-ES" altLang="en-US" sz="900" dirty="0" err="1"/>
                        <a:t>return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Scaffold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</a:t>
                      </a:r>
                      <a:r>
                        <a:rPr lang="es-ES" altLang="en-US" sz="900" dirty="0" err="1"/>
                        <a:t>appBar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AppBar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</a:t>
                      </a:r>
                      <a:r>
                        <a:rPr lang="es-ES" altLang="en-US" sz="900" dirty="0" err="1"/>
                        <a:t>title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Text('</a:t>
                      </a:r>
                      <a:r>
                        <a:rPr lang="es-ES" altLang="en-US" sz="900" dirty="0" err="1"/>
                        <a:t>List</a:t>
                      </a:r>
                      <a:r>
                        <a:rPr lang="es-ES" altLang="en-US" sz="900" dirty="0"/>
                        <a:t> View Tipo1'),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</a:t>
                      </a:r>
                      <a:r>
                        <a:rPr lang="es-ES" altLang="en-US" sz="900" dirty="0" err="1"/>
                        <a:t>body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ListView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</a:t>
                      </a:r>
                      <a:r>
                        <a:rPr lang="es-ES" altLang="en-US" sz="900" dirty="0" err="1"/>
                        <a:t>children</a:t>
                      </a:r>
                      <a:r>
                        <a:rPr lang="es-ES" altLang="en-US" sz="900" dirty="0"/>
                        <a:t>:  [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...</a:t>
                      </a:r>
                      <a:r>
                        <a:rPr lang="es-ES" altLang="en-US" sz="900" dirty="0" err="1"/>
                        <a:t>options.map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  (producto) =&gt; </a:t>
                      </a:r>
                      <a:r>
                        <a:rPr lang="es-ES" altLang="en-US" sz="900" dirty="0" err="1"/>
                        <a:t>ListTile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title</a:t>
                      </a:r>
                      <a:r>
                        <a:rPr lang="es-ES" altLang="en-US" sz="900" dirty="0"/>
                        <a:t>: Text( producto 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    </a:t>
                      </a:r>
                      <a:r>
                        <a:rPr lang="es-ES" altLang="en-US" sz="900" dirty="0" err="1"/>
                        <a:t>trailing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const</a:t>
                      </a:r>
                      <a:r>
                        <a:rPr lang="es-ES" altLang="en-US" sz="900" dirty="0"/>
                        <a:t> </a:t>
                      </a:r>
                      <a:r>
                        <a:rPr lang="es-ES" altLang="en-US" sz="900" dirty="0" err="1"/>
                        <a:t>Icon</a:t>
                      </a:r>
                      <a:r>
                        <a:rPr lang="es-ES" altLang="en-US" sz="900" dirty="0"/>
                        <a:t>( </a:t>
                      </a:r>
                      <a:r>
                        <a:rPr lang="es-ES" altLang="en-US" sz="900" dirty="0" err="1"/>
                        <a:t>Icons.arrow_forward_ios_outlined</a:t>
                      </a:r>
                      <a:r>
                        <a:rPr lang="es-ES" altLang="en-US" sz="900" dirty="0"/>
                        <a:t>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  )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).</a:t>
                      </a:r>
                      <a:r>
                        <a:rPr lang="es-ES" altLang="en-US" sz="900" dirty="0" err="1"/>
                        <a:t>toList</a:t>
                      </a:r>
                      <a:r>
                        <a:rPr lang="es-ES" altLang="en-US" sz="900" dirty="0"/>
                        <a:t>()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/*</a:t>
                      </a:r>
                      <a:r>
                        <a:rPr lang="es-ES" altLang="en-US" sz="900" dirty="0" err="1"/>
                        <a:t>ListTile</a:t>
                      </a:r>
                      <a:r>
                        <a:rPr lang="es-ES" altLang="en-US" sz="900" dirty="0"/>
                        <a:t>(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leading</a:t>
                      </a:r>
                      <a:r>
                        <a:rPr lang="es-ES" altLang="en-US" sz="900" dirty="0"/>
                        <a:t>: </a:t>
                      </a:r>
                      <a:r>
                        <a:rPr lang="es-ES" altLang="en-US" sz="900" dirty="0" err="1"/>
                        <a:t>Icon</a:t>
                      </a:r>
                      <a:r>
                        <a:rPr lang="es-ES" altLang="en-US" sz="900" dirty="0"/>
                        <a:t>( </a:t>
                      </a:r>
                      <a:r>
                        <a:rPr lang="es-ES" altLang="en-US" sz="900" dirty="0" err="1"/>
                        <a:t>Icons.add_sharp</a:t>
                      </a:r>
                      <a:r>
                        <a:rPr lang="es-ES" altLang="en-US" sz="900" dirty="0"/>
                        <a:t>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  </a:t>
                      </a:r>
                      <a:r>
                        <a:rPr lang="es-ES" altLang="en-US" sz="900" dirty="0" err="1"/>
                        <a:t>title</a:t>
                      </a:r>
                      <a:r>
                        <a:rPr lang="es-ES" altLang="en-US" sz="900" dirty="0"/>
                        <a:t>: Text('Hola Mundo'),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)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  */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  ],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  ),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  );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900" dirty="0"/>
                        <a:t>  }</a:t>
                      </a:r>
                      <a:endParaRPr lang="es-ES" altLang="en-US" sz="900" dirty="0"/>
                    </a:p>
                    <a:p>
                      <a:pPr algn="l">
                        <a:buNone/>
                      </a:pPr>
                      <a:r>
                        <a:rPr lang="es-ES" altLang="en-US" sz="1000" dirty="0"/>
                        <a:t>}</a:t>
                      </a:r>
                      <a:endParaRPr lang="es-ES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ES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2160588"/>
          <a:ext cx="4183063" cy="541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063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List </a:t>
                      </a:r>
                      <a:r>
                        <a:rPr lang="es-MX" altLang="es-ES"/>
                        <a:t>View Builder y Separated</a:t>
                      </a:r>
                      <a:endParaRPr lang="es-MX" altLang="es-ES"/>
                    </a:p>
                  </a:txBody>
                  <a:tcPr marL="71033" marR="71033"/>
                </a:tc>
              </a:tr>
              <a:tr h="5046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5"/>
          <a:ext cx="1030919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405"/>
                <a:gridCol w="2893695"/>
                <a:gridCol w="3286099"/>
              </a:tblGrid>
              <a:tr h="40195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/>
                        <a:t>Crear el archivo</a:t>
                      </a:r>
                      <a:r>
                        <a:rPr lang="es-ES" altLang="en-US"/>
                        <a:t> </a:t>
                      </a:r>
                      <a:r>
                        <a:rPr lang="es-MX" altLang="es-ES"/>
                        <a:t>listview1_screen</a:t>
                      </a:r>
                      <a:r>
                        <a:rPr lang="es-ES" altLang="en-US"/>
                        <a:t>.dart </a:t>
                      </a:r>
                      <a:r>
                        <a:rPr lang="es-MX" altLang="es-ES"/>
                        <a:t>a partir de </a:t>
                      </a:r>
                      <a:r>
                        <a:rPr lang="es-MX" altLang="es-ES" sz="1800">
                          <a:sym typeface="+mn-ea"/>
                        </a:rPr>
                        <a:t>listview2_screen</a:t>
                      </a:r>
                      <a:r>
                        <a:rPr lang="es-ES" altLang="en-US" sz="1800">
                          <a:sym typeface="+mn-ea"/>
                        </a:rPr>
                        <a:t>.dart</a:t>
                      </a:r>
                      <a:r>
                        <a:rPr lang="es-MX" altLang="es-ES" sz="1800">
                          <a:sym typeface="+mn-ea"/>
                        </a:rPr>
                        <a:t>, </a:t>
                      </a:r>
                      <a:r>
                        <a:rPr lang="es-ES" altLang="en-US"/>
                        <a:t>deberá quedar con el siguiente código: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4805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200"/>
                        <a:t>import 'package:flutter/material.dart';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class Listview2Screen extends StatelessWidget 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final options = const['Aceite', 'Agua', 'Sal', 'Trigo'];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const Listview2Screen({Key? key}) : super(key: key);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@override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Widget build(BuildContext context){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return Scaffold(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appBar: AppBar(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title: const Text('List View Tipo 2'),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),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body: ListView.separated(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itemCount: options.length,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itemBuilder:  (context, index) =&gt; Text(options[index]), 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separatorBuilder: (context, index) =&gt; const Divider(), 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    )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  );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  }</a:t>
                      </a:r>
                      <a:endParaRPr lang="es-ES" altLang="en-US" sz="1200"/>
                    </a:p>
                    <a:p>
                      <a:pPr>
                        <a:buNone/>
                      </a:pPr>
                      <a:r>
                        <a:rPr lang="es-ES" altLang="en-US" sz="1200"/>
                        <a:t>}</a:t>
                      </a:r>
                      <a:endParaRPr lang="es-ES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1000"/>
                        <a:t>i</a:t>
                      </a:r>
                      <a:r>
                        <a:rPr lang="es-MX" altLang="es-ES" sz="1000"/>
                        <a:t>El archivo main.dart deberá quedar con el código: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import 'package:flutter/material.dart';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import 'package:fl_components/screens/listview2_screen.dart';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void main() =&gt; runApp(const MyApp());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class MyApp extends StatelessWidget {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const MyApp({super.key});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@override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Widget build(BuildContext context) {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return MaterialApp(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  debugShowCheckedModeBanner: false,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  title: 'Material App',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  home: Listview2Screen()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);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}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}</a:t>
                      </a:r>
                      <a:endParaRPr lang="es-MX" alt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ES" altLang="en-US" sz="1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92150" y="1373505"/>
          <a:ext cx="4169410" cy="6199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9410"/>
              </a:tblGrid>
              <a:tr h="419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/>
                        <a:t>List </a:t>
                      </a:r>
                      <a:r>
                        <a:rPr lang="es-MX" altLang="es-ES"/>
                        <a:t>View Builder y Separated</a:t>
                      </a:r>
                      <a:endParaRPr lang="es-MX" altLang="es-ES"/>
                    </a:p>
                  </a:txBody>
                  <a:tcPr marL="71033" marR="71033"/>
                </a:tc>
              </a:tr>
              <a:tr h="57804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9525" y="2924948"/>
            <a:ext cx="4184650" cy="2352716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692150" y="1830705"/>
          <a:ext cx="10309225" cy="5497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405"/>
                <a:gridCol w="2893695"/>
                <a:gridCol w="3286125"/>
              </a:tblGrid>
              <a:tr h="74993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/>
                        <a:t>Crear el archivo</a:t>
                      </a:r>
                      <a:r>
                        <a:rPr lang="es-ES" altLang="en-US"/>
                        <a:t> </a:t>
                      </a:r>
                      <a:r>
                        <a:rPr lang="es-MX" altLang="es-ES"/>
                        <a:t>listview1_screen</a:t>
                      </a:r>
                      <a:r>
                        <a:rPr lang="es-ES" altLang="en-US"/>
                        <a:t>.dart </a:t>
                      </a:r>
                      <a:r>
                        <a:rPr lang="es-MX" altLang="es-ES"/>
                        <a:t>a partir de </a:t>
                      </a:r>
                      <a:r>
                        <a:rPr lang="es-MX" altLang="es-ES" sz="1800">
                          <a:sym typeface="+mn-ea"/>
                        </a:rPr>
                        <a:t>listview2_screen</a:t>
                      </a:r>
                      <a:r>
                        <a:rPr lang="es-ES" altLang="en-US" sz="1800">
                          <a:sym typeface="+mn-ea"/>
                        </a:rPr>
                        <a:t>.dart</a:t>
                      </a:r>
                      <a:r>
                        <a:rPr lang="es-MX" altLang="es-ES" sz="1800">
                          <a:sym typeface="+mn-ea"/>
                        </a:rPr>
                        <a:t>, </a:t>
                      </a:r>
                      <a:r>
                        <a:rPr lang="es-ES" altLang="en-US"/>
                        <a:t>deberá quedar con el siguiente código: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472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1000"/>
                        <a:t>import 'package:flutter/material.dart';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class Listview2Screen extends StatelessWidget {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final options = const['Aceite', 'Agua', 'Sal', 'Trigo'];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const Listview2Screen({Key? key}) : super(key: key);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@override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Widget build(BuildContext context){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return Scaffold(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appBar: AppBar(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title: const Text('List View Tipo 2'),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),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body: ListView.separated(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itemCount: options.length,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itemBuilder:  (context, i) =&gt; ListTile(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  title: Text( options[i]),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  trailing: const Icon( Icons.arrow_forward_ios_outlined ),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), 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separatorBuilder: (_, __) =&gt; const Divider(), //Cuando no hay argumetos se envia _ y __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    )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  );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  }</a:t>
                      </a:r>
                      <a:endParaRPr lang="es-ES" altLang="en-US" sz="1000"/>
                    </a:p>
                    <a:p>
                      <a:pPr>
                        <a:buNone/>
                      </a:pPr>
                      <a:r>
                        <a:rPr lang="es-ES" altLang="en-US" sz="1000"/>
                        <a:t>}</a:t>
                      </a:r>
                      <a:endParaRPr lang="es-ES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altLang="en-US" sz="1000"/>
                        <a:t>i</a:t>
                      </a:r>
                      <a:r>
                        <a:rPr lang="es-MX" altLang="es-ES" sz="1000"/>
                        <a:t>El archivo main.dart deberá quedar con el código: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import 'package:flutter/material.dart';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import 'package:fl_components/screens/listview2_screen.dart';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void main() =&gt; runApp(const MyApp());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class MyApp extends StatelessWidget {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const MyApp({super.key});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@override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Widget build(BuildContext context) {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return MaterialApp(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  debugShowCheckedModeBanner: false,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  title: 'Material App',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  home: Listview2Screen()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  );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  }</a:t>
                      </a:r>
                      <a:endParaRPr lang="es-MX" altLang="es-ES" sz="1000"/>
                    </a:p>
                    <a:p>
                      <a:pPr algn="l">
                        <a:buNone/>
                      </a:pPr>
                      <a:r>
                        <a:rPr lang="es-MX" altLang="es-ES" sz="1000"/>
                        <a:t>}</a:t>
                      </a:r>
                      <a:endParaRPr lang="es-MX" altLang="es-E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ES" altLang="en-US" sz="1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8180" y="973455"/>
          <a:ext cx="4183380" cy="674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380"/>
              </a:tblGrid>
              <a:tr h="776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Tab sobre los ListTiles y estilo del AppBar</a:t>
                      </a:r>
                      <a:endParaRPr lang="es-MX"/>
                    </a:p>
                  </a:txBody>
                  <a:tcPr marL="71033" marR="71033"/>
                </a:tc>
              </a:tr>
              <a:tr h="59702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 marL="71033" marR="71033"/>
                </a:tc>
              </a:tr>
            </a:tbl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1"/>
          <a:srcRect l="9045" t="2098" r="63679" b="12922"/>
          <a:stretch>
            <a:fillRect/>
          </a:stretch>
        </p:blipFill>
        <p:spPr>
          <a:xfrm>
            <a:off x="7056120" y="2245995"/>
            <a:ext cx="2230120" cy="339788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83590" y="1803400"/>
          <a:ext cx="10229850" cy="5287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7320"/>
                <a:gridCol w="5002530"/>
              </a:tblGrid>
              <a:tr h="141668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Modificar</a:t>
                      </a:r>
                      <a:r>
                        <a:rPr lang="es-MX" altLang="es-ES"/>
                        <a:t> </a:t>
                      </a:r>
                      <a:r>
                        <a:rPr lang="es-MX" altLang="es-ES" sz="1800">
                          <a:sym typeface="+mn-ea"/>
                        </a:rPr>
                        <a:t>listview2_screen</a:t>
                      </a:r>
                      <a:r>
                        <a:rPr lang="es-ES" altLang="en-US" sz="1800">
                          <a:sym typeface="+mn-ea"/>
                        </a:rPr>
                        <a:t>.dart</a:t>
                      </a:r>
                      <a:r>
                        <a:rPr lang="es-MX" altLang="es-ES" sz="1800">
                          <a:sym typeface="+mn-ea"/>
                        </a:rPr>
                        <a:t>, </a:t>
                      </a:r>
                      <a:r>
                        <a:rPr lang="es-ES" altLang="en-US"/>
                        <a:t>deberá quedar con el siguiente código:</a:t>
                      </a:r>
                      <a:endParaRPr lang="es-ES" altLang="en-US"/>
                    </a:p>
                  </a:txBody>
                  <a:tcPr/>
                </a:tc>
                <a:tc hMerge="1">
                  <a:tcPr/>
                </a:tc>
              </a:tr>
              <a:tr h="3870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altLang="en-US" sz="800" dirty="0" err="1"/>
                        <a:t>import</a:t>
                      </a:r>
                      <a:r>
                        <a:rPr lang="es-ES" altLang="en-US" sz="800" dirty="0"/>
                        <a:t> '</a:t>
                      </a:r>
                      <a:r>
                        <a:rPr lang="es-ES" altLang="en-US" sz="800" dirty="0" err="1"/>
                        <a:t>package:flutter</a:t>
                      </a:r>
                      <a:r>
                        <a:rPr lang="es-ES" altLang="en-US" sz="800" dirty="0"/>
                        <a:t>/</a:t>
                      </a:r>
                      <a:r>
                        <a:rPr lang="es-ES" altLang="en-US" sz="800" dirty="0" err="1"/>
                        <a:t>material.dart</a:t>
                      </a:r>
                      <a:r>
                        <a:rPr lang="es-ES" altLang="en-US" sz="800" dirty="0"/>
                        <a:t>';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 err="1"/>
                        <a:t>class</a:t>
                      </a:r>
                      <a:r>
                        <a:rPr lang="es-ES" altLang="en-US" sz="800" dirty="0"/>
                        <a:t> Listview2Screen </a:t>
                      </a:r>
                      <a:r>
                        <a:rPr lang="es-ES" altLang="en-US" sz="800" dirty="0" err="1"/>
                        <a:t>extends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StatelessWidget</a:t>
                      </a:r>
                      <a:r>
                        <a:rPr lang="es-ES" altLang="en-US" sz="800" dirty="0"/>
                        <a:t> 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final </a:t>
                      </a:r>
                      <a:r>
                        <a:rPr lang="es-ES" altLang="en-US" sz="800" dirty="0" err="1"/>
                        <a:t>options</a:t>
                      </a:r>
                      <a:r>
                        <a:rPr lang="es-ES" altLang="en-US" sz="800" dirty="0"/>
                        <a:t> =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['Aceite', 'Agua', 'Sal', 'Trigo'];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Listview2Screen({Key? </a:t>
                      </a:r>
                      <a:r>
                        <a:rPr lang="es-ES" altLang="en-US" sz="800" dirty="0" err="1"/>
                        <a:t>key</a:t>
                      </a:r>
                      <a:r>
                        <a:rPr lang="es-ES" altLang="en-US" sz="800" dirty="0"/>
                        <a:t>}) : super(</a:t>
                      </a:r>
                      <a:r>
                        <a:rPr lang="es-ES" altLang="en-US" sz="800" dirty="0" err="1"/>
                        <a:t>key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key</a:t>
                      </a:r>
                      <a:r>
                        <a:rPr lang="es-ES" altLang="en-US" sz="800" dirty="0"/>
                        <a:t>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@override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Widget </a:t>
                      </a:r>
                      <a:r>
                        <a:rPr lang="es-ES" altLang="en-US" sz="800" dirty="0" err="1"/>
                        <a:t>build</a:t>
                      </a:r>
                      <a:r>
                        <a:rPr lang="es-ES" altLang="en-US" sz="800" dirty="0"/>
                        <a:t>(</a:t>
                      </a:r>
                      <a:r>
                        <a:rPr lang="es-ES" altLang="en-US" sz="800" dirty="0" err="1"/>
                        <a:t>BuildContext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context</a:t>
                      </a:r>
                      <a:r>
                        <a:rPr lang="es-ES" altLang="en-US" sz="800" dirty="0"/>
                        <a:t>){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</a:t>
                      </a:r>
                      <a:r>
                        <a:rPr lang="es-ES" altLang="en-US" sz="800" dirty="0" err="1"/>
                        <a:t>return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Scaffold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AppBar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title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Text('</a:t>
                      </a:r>
                      <a:r>
                        <a:rPr lang="es-ES" altLang="en-US" sz="800" dirty="0" err="1"/>
                        <a:t>List</a:t>
                      </a:r>
                      <a:r>
                        <a:rPr lang="es-ES" altLang="en-US" sz="800" dirty="0"/>
                        <a:t> View Tipo 2'),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elevation</a:t>
                      </a:r>
                      <a:r>
                        <a:rPr lang="es-ES" altLang="en-US" sz="800" dirty="0"/>
                        <a:t>: 0, //Sombra en el </a:t>
                      </a:r>
                      <a:r>
                        <a:rPr lang="es-ES" altLang="en-US" sz="800" dirty="0" err="1"/>
                        <a:t>Appbar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backgroundColor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Colors.indigo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</a:t>
                      </a:r>
                      <a:r>
                        <a:rPr lang="es-ES" altLang="en-US" sz="800" dirty="0" err="1"/>
                        <a:t>body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ListView.separated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itemCount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options.length</a:t>
                      </a:r>
                      <a:r>
                        <a:rPr lang="es-ES" altLang="en-US" sz="800" dirty="0"/>
                        <a:t>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itemBuilder</a:t>
                      </a:r>
                      <a:r>
                        <a:rPr lang="es-ES" altLang="en-US" sz="800" dirty="0"/>
                        <a:t>:  (</a:t>
                      </a:r>
                      <a:r>
                        <a:rPr lang="es-ES" altLang="en-US" sz="800" dirty="0" err="1"/>
                        <a:t>context</a:t>
                      </a:r>
                      <a:r>
                        <a:rPr lang="es-ES" altLang="en-US" sz="800" dirty="0"/>
                        <a:t>, i) =&gt; </a:t>
                      </a:r>
                      <a:r>
                        <a:rPr lang="es-ES" altLang="en-US" sz="800" dirty="0" err="1"/>
                        <a:t>ListTile</a:t>
                      </a:r>
                      <a:r>
                        <a:rPr lang="es-ES" altLang="en-US" sz="800" dirty="0"/>
                        <a:t>(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title</a:t>
                      </a:r>
                      <a:r>
                        <a:rPr lang="es-ES" altLang="en-US" sz="800" dirty="0"/>
                        <a:t>: Text( </a:t>
                      </a:r>
                      <a:r>
                        <a:rPr lang="es-ES" altLang="en-US" sz="800" dirty="0" err="1"/>
                        <a:t>options</a:t>
                      </a:r>
                      <a:r>
                        <a:rPr lang="es-ES" altLang="en-US" sz="800" dirty="0"/>
                        <a:t>[i]),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trailing</a:t>
                      </a:r>
                      <a:r>
                        <a:rPr lang="es-ES" altLang="en-US" sz="800" dirty="0"/>
                        <a:t>: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Icon</a:t>
                      </a:r>
                      <a:r>
                        <a:rPr lang="es-ES" altLang="en-US" sz="800" dirty="0"/>
                        <a:t>( </a:t>
                      </a:r>
                      <a:r>
                        <a:rPr lang="es-ES" altLang="en-US" sz="800" dirty="0" err="1"/>
                        <a:t>Icons.arrow_forward_ios_outlined</a:t>
                      </a:r>
                      <a:r>
                        <a:rPr lang="es-ES" altLang="en-US" sz="800" dirty="0"/>
                        <a:t>, </a:t>
                      </a:r>
                      <a:r>
                        <a:rPr lang="es-ES" altLang="en-US" sz="800" dirty="0" err="1"/>
                        <a:t>color:Colors.indigo</a:t>
                      </a:r>
                      <a:r>
                        <a:rPr lang="es-ES" altLang="en-US" sz="800" dirty="0"/>
                        <a:t> ), //Icono flecha derecha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</a:t>
                      </a:r>
                      <a:r>
                        <a:rPr lang="es-ES" altLang="en-US" sz="800" dirty="0" err="1"/>
                        <a:t>onTap</a:t>
                      </a:r>
                      <a:r>
                        <a:rPr lang="es-ES" altLang="en-US" sz="800" dirty="0"/>
                        <a:t>: () { //Hacer </a:t>
                      </a:r>
                      <a:r>
                        <a:rPr lang="es-ES" altLang="en-US" sz="800" dirty="0" err="1"/>
                        <a:t>tab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final producto = </a:t>
                      </a:r>
                      <a:r>
                        <a:rPr lang="es-ES" altLang="en-US" sz="800" dirty="0" err="1"/>
                        <a:t>options</a:t>
                      </a:r>
                      <a:r>
                        <a:rPr lang="es-ES" altLang="en-US" sz="800" dirty="0"/>
                        <a:t>[i];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  </a:t>
                      </a:r>
                      <a:r>
                        <a:rPr lang="es-ES" altLang="en-US" sz="800" dirty="0" err="1"/>
                        <a:t>print</a:t>
                      </a:r>
                      <a:r>
                        <a:rPr lang="es-ES" altLang="en-US" sz="800" dirty="0"/>
                        <a:t>(producto);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  }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), 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</a:t>
                      </a:r>
                      <a:r>
                        <a:rPr lang="es-ES" altLang="en-US" sz="800" dirty="0" err="1"/>
                        <a:t>separatorBuilder</a:t>
                      </a:r>
                      <a:r>
                        <a:rPr lang="es-ES" altLang="en-US" sz="800" dirty="0"/>
                        <a:t>: (_, __) =&gt; </a:t>
                      </a:r>
                      <a:r>
                        <a:rPr lang="es-ES" altLang="en-US" sz="800" dirty="0" err="1"/>
                        <a:t>const</a:t>
                      </a:r>
                      <a:r>
                        <a:rPr lang="es-ES" altLang="en-US" sz="800" dirty="0"/>
                        <a:t> </a:t>
                      </a:r>
                      <a:r>
                        <a:rPr lang="es-ES" altLang="en-US" sz="800" dirty="0" err="1"/>
                        <a:t>Divider</a:t>
                      </a:r>
                      <a:r>
                        <a:rPr lang="es-ES" altLang="en-US" sz="800" dirty="0"/>
                        <a:t>(), //Cuando no hay </a:t>
                      </a:r>
                      <a:r>
                        <a:rPr lang="es-ES" altLang="en-US" sz="800" dirty="0" err="1"/>
                        <a:t>argumetos</a:t>
                      </a:r>
                      <a:r>
                        <a:rPr lang="es-ES" altLang="en-US" sz="800" dirty="0"/>
                        <a:t> se </a:t>
                      </a:r>
                      <a:r>
                        <a:rPr lang="es-ES" altLang="en-US" sz="800" dirty="0" err="1"/>
                        <a:t>envia</a:t>
                      </a:r>
                      <a:r>
                        <a:rPr lang="es-ES" altLang="en-US" sz="800" dirty="0"/>
                        <a:t> _ y __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    )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  );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  }</a:t>
                      </a:r>
                      <a:endParaRPr lang="es-ES" altLang="en-US" sz="800" dirty="0"/>
                    </a:p>
                    <a:p>
                      <a:pPr>
                        <a:buNone/>
                      </a:pPr>
                      <a:r>
                        <a:rPr lang="es-ES" altLang="en-US" sz="800" dirty="0"/>
                        <a:t>}</a:t>
                      </a:r>
                      <a:endParaRPr lang="es-ES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ES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77863" y="2160588"/>
          <a:ext cx="4183063" cy="5285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063"/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/>
                        <a:t>HomeScreen y Rutas iniciales</a:t>
                      </a:r>
                      <a:endParaRPr lang="es-MX"/>
                    </a:p>
                  </a:txBody>
                  <a:tcPr marL="71033" marR="71033"/>
                </a:tc>
              </a:tr>
              <a:tr h="4919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/>
                    </a:p>
                  </a:txBody>
                  <a:tcPr marL="71033" marR="71033"/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5"/>
          <a:ext cx="10229850" cy="449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4600"/>
                <a:gridCol w="5565250"/>
              </a:tblGrid>
              <a:tr h="56197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Crear los archivos </a:t>
                      </a:r>
                      <a:r>
                        <a:rPr lang="es-MX" altLang="es-ES" dirty="0" err="1"/>
                        <a:t>card_screen.dart</a:t>
                      </a:r>
                      <a:r>
                        <a:rPr lang="es-MX" altLang="es-ES" dirty="0"/>
                        <a:t>, </a:t>
                      </a:r>
                      <a:r>
                        <a:rPr lang="es-MX" altLang="es-ES" dirty="0" err="1"/>
                        <a:t>alert_screen</a:t>
                      </a:r>
                      <a:r>
                        <a:rPr lang="es-MX" altLang="es-ES" dirty="0"/>
                        <a:t>  y </a:t>
                      </a:r>
                      <a:r>
                        <a:rPr lang="es-MX" altLang="es-ES" dirty="0" err="1"/>
                        <a:t>home_screen</a:t>
                      </a:r>
                      <a:r>
                        <a:rPr lang="es-MX" altLang="es-ES" dirty="0"/>
                        <a:t> empleando el comando </a:t>
                      </a:r>
                      <a:r>
                        <a:rPr lang="es-MX" altLang="es-ES" dirty="0" err="1"/>
                        <a:t>fl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</a:tr>
              <a:tr h="3935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main.dart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endParaRPr lang="es-MX" altLang="es-ES" sz="800" dirty="0"/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home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s-ES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/>
                        <a:t>HomeScreen y Rutas iniciales</a:t>
                      </a:r>
                      <a:endParaRPr lang="es-MX" u="sng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5"/>
          <a:ext cx="10229850" cy="4615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939"/>
                <a:gridCol w="6545911"/>
              </a:tblGrid>
              <a:tr h="56197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Crear el archivo </a:t>
                      </a:r>
                      <a:r>
                        <a:rPr lang="es-MX" altLang="es-ES" dirty="0" err="1"/>
                        <a:t>screens.dart</a:t>
                      </a:r>
                      <a:r>
                        <a:rPr lang="es-MX" altLang="es-ES" dirty="0"/>
                        <a:t>  que deberá tener el siguiente código: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</a:tr>
              <a:tr h="39350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main.dart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endParaRPr lang="es-MX" altLang="es-ES" sz="800" dirty="0"/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800" b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main.dart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home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Diseño del </a:t>
                      </a:r>
                      <a:r>
                        <a:rPr lang="es-MX" u="sng" dirty="0" err="1"/>
                        <a:t>HomeScreen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5"/>
          <a:ext cx="10229850" cy="449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3626"/>
                <a:gridCol w="5406224"/>
              </a:tblGrid>
              <a:tr h="56197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El código del </a:t>
                      </a:r>
                      <a:r>
                        <a:rPr lang="es-MX" altLang="es-ES" dirty="0" err="1"/>
                        <a:t>home_screen.dart</a:t>
                      </a:r>
                      <a:r>
                        <a:rPr lang="es-MX" altLang="es-ES" dirty="0"/>
                        <a:t> debe quedar con el siguiente código: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</a:tr>
              <a:tr h="3935095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'Componentes en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separated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access_time_outlined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NombreRuta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onTap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separatorBuilder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Divider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MX" altLang="es-E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375" t="5292" r="63913" b="9159"/>
          <a:stretch>
            <a:fillRect/>
          </a:stretch>
        </p:blipFill>
        <p:spPr>
          <a:xfrm>
            <a:off x="6911879" y="2266122"/>
            <a:ext cx="2616434" cy="36973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Diseño del </a:t>
                      </a:r>
                      <a:r>
                        <a:rPr lang="es-MX" u="sng" dirty="0" err="1"/>
                        <a:t>HomeScreen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5"/>
          <a:ext cx="10229850" cy="4798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3626"/>
                <a:gridCol w="5406224"/>
              </a:tblGrid>
              <a:tr h="561975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El código del </a:t>
                      </a:r>
                      <a:r>
                        <a:rPr lang="es-MX" altLang="es-ES" dirty="0" err="1"/>
                        <a:t>home_screen.dart</a:t>
                      </a:r>
                      <a:r>
                        <a:rPr lang="es-MX" altLang="es-ES" dirty="0"/>
                        <a:t> debe quedar con el siguiente código: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</a:tr>
              <a:tr h="3935095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'Componentes en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separated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access_time_outlined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NombreRuta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onTap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context:memoria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 cómo está construida la aplicación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push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separatorBuilder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Divider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MX" altLang="es-E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375" t="5292" r="63913" b="9159"/>
          <a:stretch>
            <a:fillRect/>
          </a:stretch>
        </p:blipFill>
        <p:spPr>
          <a:xfrm>
            <a:off x="6055995" y="2345055"/>
            <a:ext cx="2327371" cy="37100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l="8498" t="3724" r="63969" b="9041"/>
          <a:stretch>
            <a:fillRect/>
          </a:stretch>
        </p:blipFill>
        <p:spPr>
          <a:xfrm>
            <a:off x="8587339" y="2357771"/>
            <a:ext cx="2192956" cy="3697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Tipos de datos</a:t>
            </a:r>
            <a:endParaRPr lang="es-ES" altLang="en-US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s-CO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String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(){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nombre 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'Diego'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apellidos 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'López'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s-CO" b="0" i="1" dirty="0" err="1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s-CO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 nombre= 'López';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//final nombre= 'López';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es-CO" b="0" dirty="0">
                <a:solidFill>
                  <a:srgbClr val="E0687A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s-CO" b="0" dirty="0">
                <a:solidFill>
                  <a:srgbClr val="E0687A"/>
                </a:solidFill>
                <a:effectLst/>
                <a:latin typeface="Consolas" panose="020B0609020204030204" pitchFamily="49" charset="0"/>
              </a:rPr>
              <a:t>apellidos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Navegar a una nueva pantalla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7"/>
          <a:ext cx="1022985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2035"/>
                <a:gridCol w="4259179"/>
                <a:gridCol w="1918636"/>
              </a:tblGrid>
              <a:tr h="47755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El código del </a:t>
                      </a:r>
                      <a:r>
                        <a:rPr lang="es-MX" altLang="es-ES" dirty="0" err="1"/>
                        <a:t>home_screen.dart</a:t>
                      </a:r>
                      <a:r>
                        <a:rPr lang="es-MX" altLang="es-ES" dirty="0"/>
                        <a:t>  y </a:t>
                      </a:r>
                      <a:r>
                        <a:rPr lang="es-MX" altLang="es-ES" dirty="0" err="1"/>
                        <a:t>main.dart</a:t>
                      </a:r>
                      <a:r>
                        <a:rPr lang="es-MX" altLang="es-ES" dirty="0"/>
                        <a:t> debe quedar con el siguiente código para rutas dinámicas: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399611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'Componentes en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separated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access_time_outlined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NombreRuta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onTap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/*final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(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Listview1Screen() 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context:memoria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 cómo está construida la aplicación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Navigator.push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*/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pushNamed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'card2'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separatorBuilder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Divider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//home: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//Rutas dinámicas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MX" altLang="es-E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375" t="5292" r="69069" b="9159"/>
          <a:stretch>
            <a:fillRect/>
          </a:stretch>
        </p:blipFill>
        <p:spPr>
          <a:xfrm>
            <a:off x="9432289" y="2160504"/>
            <a:ext cx="1543179" cy="21028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8805" t="4607" r="68914" b="8927"/>
          <a:stretch>
            <a:fillRect/>
          </a:stretch>
        </p:blipFill>
        <p:spPr>
          <a:xfrm>
            <a:off x="9432289" y="4282550"/>
            <a:ext cx="1543179" cy="21917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AppRouter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7"/>
          <a:ext cx="10229850" cy="508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488"/>
                <a:gridCol w="4235116"/>
                <a:gridCol w="2532246"/>
              </a:tblGrid>
              <a:tr h="47755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Crear el directorio </a:t>
                      </a:r>
                      <a:r>
                        <a:rPr lang="es-MX" altLang="es-ES" dirty="0" err="1"/>
                        <a:t>router</a:t>
                      </a:r>
                      <a:r>
                        <a:rPr lang="es-MX" altLang="es-ES" dirty="0"/>
                        <a:t> dentro de </a:t>
                      </a:r>
                      <a:r>
                        <a:rPr lang="es-MX" altLang="es-ES" dirty="0" err="1"/>
                        <a:t>lib</a:t>
                      </a:r>
                      <a:r>
                        <a:rPr lang="es-MX" altLang="es-ES" dirty="0"/>
                        <a:t> con el archivo </a:t>
                      </a:r>
                      <a:r>
                        <a:rPr lang="es-MX" altLang="es-ES" dirty="0" err="1"/>
                        <a:t>app_routes.dart</a:t>
                      </a:r>
                      <a:r>
                        <a:rPr lang="es-MX" altLang="es-ES" dirty="0"/>
                        <a:t> y el </a:t>
                      </a:r>
                      <a:r>
                        <a:rPr lang="es-MX" altLang="es-ES" dirty="0" err="1"/>
                        <a:t>main.dart</a:t>
                      </a:r>
                      <a:r>
                        <a:rPr lang="es-MX" altLang="es-ES" dirty="0"/>
                        <a:t>: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399611">
                <a:tc>
                  <a:txBody>
                    <a:bodyPr/>
                    <a:lstStyle/>
                    <a:p>
                      <a:br>
                        <a:rPr lang="en-US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2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n-US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n-US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n-US" sz="12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sz="12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router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app_routes.dart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//home: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'home',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//Rutas dinámicas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MX" altLang="es-E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375" t="5292" r="69069" b="9159"/>
          <a:stretch>
            <a:fillRect/>
          </a:stretch>
        </p:blipFill>
        <p:spPr>
          <a:xfrm>
            <a:off x="9432289" y="2160504"/>
            <a:ext cx="1543179" cy="21028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8805" t="4607" r="68914" b="8927"/>
          <a:stretch>
            <a:fillRect/>
          </a:stretch>
        </p:blipFill>
        <p:spPr>
          <a:xfrm>
            <a:off x="9432289" y="4282550"/>
            <a:ext cx="1543179" cy="21917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AppRouter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941070" y="1619887"/>
          <a:ext cx="10229850" cy="487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1267"/>
                <a:gridCol w="3453063"/>
                <a:gridCol w="2255520"/>
              </a:tblGrid>
              <a:tr h="47755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El </a:t>
                      </a:r>
                      <a:r>
                        <a:rPr lang="es-MX" altLang="es-ES" dirty="0" err="1"/>
                        <a:t>app_routes.dart</a:t>
                      </a:r>
                      <a:r>
                        <a:rPr lang="es-MX" altLang="es-ES" dirty="0"/>
                        <a:t> y el </a:t>
                      </a:r>
                      <a:r>
                        <a:rPr lang="es-MX" altLang="es-ES" dirty="0" err="1"/>
                        <a:t>main.dart</a:t>
                      </a:r>
                      <a:r>
                        <a:rPr lang="es-MX" altLang="es-ES" dirty="0"/>
                        <a:t> deben quedar de la siguiente manera: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399611">
                <a:tc>
                  <a:txBody>
                    <a:bodyPr/>
                    <a:lstStyle/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'../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dynamic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router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app_routes.dart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//home: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'home',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//Rutas dinámicas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MX" altLang="es-ES" sz="10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375" t="5292" r="69069" b="9159"/>
          <a:stretch>
            <a:fillRect/>
          </a:stretch>
        </p:blipFill>
        <p:spPr>
          <a:xfrm>
            <a:off x="9432289" y="2160504"/>
            <a:ext cx="1543179" cy="21028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8805" t="4607" r="68914" b="8927"/>
          <a:stretch>
            <a:fillRect/>
          </a:stretch>
        </p:blipFill>
        <p:spPr>
          <a:xfrm>
            <a:off x="9432289" y="4282550"/>
            <a:ext cx="1543179" cy="219177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Modelo y Listado de Rutas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539663" cy="487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189"/>
                <a:gridCol w="2900490"/>
                <a:gridCol w="5211984"/>
              </a:tblGrid>
              <a:tr h="477555">
                <a:tc grid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dirty="0"/>
                        <a:t>Crear el directorio </a:t>
                      </a:r>
                      <a:r>
                        <a:rPr lang="es-MX" altLang="es-ES" dirty="0" err="1"/>
                        <a:t>models</a:t>
                      </a:r>
                      <a:r>
                        <a:rPr lang="es-MX" altLang="es-ES" dirty="0"/>
                        <a:t> con el archivo </a:t>
                      </a:r>
                      <a:r>
                        <a:rPr lang="es-MX" altLang="es-ES" dirty="0" err="1"/>
                        <a:t>menu_option.dart</a:t>
                      </a:r>
                      <a:r>
                        <a:rPr lang="es-MX" altLang="es-ES" dirty="0"/>
                        <a:t> y </a:t>
                      </a:r>
                      <a:r>
                        <a:rPr lang="es-MX" altLang="es-ES" dirty="0" err="1"/>
                        <a:t>models.dart</a:t>
                      </a:r>
                      <a:endParaRPr lang="es-MX" altLang="es-E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399611">
                <a:tc>
                  <a:txBody>
                    <a:bodyPr/>
                    <a:lstStyle/>
                    <a:p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Menu_option.dart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 con el código: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Models.dart</a:t>
                      </a:r>
                      <a:r>
                        <a:rPr lang="es-MX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 con el código:</a:t>
                      </a:r>
                      <a:endParaRPr lang="es-MX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fr-FR" sz="900" b="0" dirty="0">
                        <a:solidFill>
                          <a:srgbClr val="89DDF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fr-FR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fr-FR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fr-FR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fr-FR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fr-FR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</a:t>
                      </a:r>
                      <a:r>
                        <a:rPr lang="fr-FR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fr-FR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menu_option.dart</a:t>
                      </a:r>
                      <a:r>
                        <a:rPr lang="fr-FR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fr-FR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fr-FR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app_routes.dart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de la siguiente manera: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'../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//TODO: borrar Home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home_outlined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View 1'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list_alt_outlined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View 2'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list_alt_sharp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add_alarm_outlined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credit_card_outlined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]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dynamic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Crear método con las rutas de la aplicación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537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4505"/>
                <a:gridCol w="5519859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 con el código: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altLang="es-ES" sz="105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50" dirty="0" err="1">
                          <a:solidFill>
                            <a:schemeClr val="bg1"/>
                          </a:solidFill>
                        </a:rPr>
                        <a:t>app_routes.dart</a:t>
                      </a:r>
                      <a:r>
                        <a:rPr lang="es-MX" altLang="es-ES" sz="1050" dirty="0">
                          <a:solidFill>
                            <a:schemeClr val="bg1"/>
                          </a:solidFill>
                        </a:rPr>
                        <a:t> debe quedar de la siguiente manera:</a:t>
                      </a:r>
                      <a:endParaRPr lang="es-MX" altLang="es-ES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s-CO" sz="1050" dirty="0"/>
                    </a:p>
                  </a:txBody>
                  <a:tcPr/>
                </a:tc>
              </a:tr>
              <a:tr h="4399611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'../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router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app_routes.dart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'Componentes en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separated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i)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[i]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[i]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onTap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/*final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(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Listview1Screen() 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context:memoria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 cómo está construida la aplicación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Navigator.push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*/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pushNamed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[i]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separatorBuilder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index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Divider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itemCount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'../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//TODO: borrar Home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home_outlined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View 1'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list_alt_outlined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View 2'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list_alt_sharp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add_alarm_outlined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credit_card_outlined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]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addAll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option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option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 Widget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=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'home':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'listview1':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Listview1Screen(),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'listview2':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Listview2Screen(),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};*/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dynamic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Tema global de la aplicación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4922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4505"/>
                <a:gridCol w="5519859"/>
              </a:tblGrid>
              <a:tr h="3051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El archivo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main-dart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debe quedar de la siguiente manera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50167">
                <a:tc>
                  <a:txBody>
                    <a:bodyPr/>
                    <a:lstStyle/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router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app_routes.dart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//home: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'home',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getAppRoutes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//Rutas dinámicas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red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552" t="5292" r="69405" b="9219"/>
          <a:stretch>
            <a:fillRect/>
          </a:stretch>
        </p:blipFill>
        <p:spPr>
          <a:xfrm>
            <a:off x="6921132" y="2037347"/>
            <a:ext cx="1966194" cy="4456217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Tema global de la aplicación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4855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021"/>
                <a:gridCol w="3689684"/>
                <a:gridCol w="2776659"/>
              </a:tblGrid>
              <a:tr h="30516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Crea un directorio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y dentro crear el archivo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550167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App_rheme.dart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qued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endParaRPr lang="es-CO" sz="800" b="0" dirty="0">
                        <a:solidFill>
                          <a:srgbClr val="89DDF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89DDF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green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darkTheme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scaffoldBackgroundColor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Main.dart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queda: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router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app_routes.dart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runApp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MaterialApp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debugShowCheckedModeBanner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'Material App'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//home: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'home',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getAppRoutes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//Rutas dinámicas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lightTheme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8553" t="5293" r="69079" b="9220"/>
          <a:stretch>
            <a:fillRect/>
          </a:stretch>
        </p:blipFill>
        <p:spPr>
          <a:xfrm>
            <a:off x="8457915" y="2043066"/>
            <a:ext cx="2387099" cy="443215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Card</a:t>
                      </a:r>
                      <a:r>
                        <a:rPr lang="es-MX" u="sng" dirty="0"/>
                        <a:t> Widget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6004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9479"/>
                <a:gridCol w="4154885"/>
              </a:tblGrid>
              <a:tr h="30516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Instalar la extensión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ipsum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y el archivo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debe quedar como el siguiente: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50167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photo_album_outlined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 1'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subtitle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'Labore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excepteur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dolor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sunt.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Minim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esse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id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laborum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pariatur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incididunt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aute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qui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cillum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nulla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dolore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Exercitation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non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amet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tempor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irure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in non ut ex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deserunt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labore qui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irure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fugiat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ullamco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8525" t="5292" r="69088" b="9454"/>
          <a:stretch>
            <a:fillRect/>
          </a:stretch>
        </p:blipFill>
        <p:spPr>
          <a:xfrm>
            <a:off x="7106653" y="2160905"/>
            <a:ext cx="2544812" cy="409551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Card</a:t>
                      </a:r>
                      <a:r>
                        <a:rPr lang="es-MX" u="sng" dirty="0"/>
                        <a:t> Widget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4364"/>
              </a:tblGrid>
              <a:tr h="2804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Generar otro widget extrayendo con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ctrl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. Sobre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, llamarlo CustomCardType1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</a:tr>
              <a:tr h="4182363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photo_album_outlined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 1'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subtitle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'Labore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excepteur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dolor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sunt.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Minim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esse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id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laborum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pariatur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incididunt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aute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qui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cillum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nulla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dolore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Exercitation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non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amet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tempor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fugiat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ullamco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])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Card</a:t>
                      </a:r>
                      <a:r>
                        <a:rPr lang="es-MX" u="sng" dirty="0"/>
                        <a:t> Widget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4487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8314"/>
                <a:gridCol w="2796208"/>
                <a:gridCol w="3889842"/>
              </a:tblGrid>
              <a:tr h="28049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Crear un directorio llamado widgets y dentro los archivos </a:t>
                      </a:r>
                      <a:r>
                        <a:rPr lang="es-MX" sz="1400" b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y custom_card_type_1.dart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182363">
                <a:tc>
                  <a:txBody>
                    <a:bodyPr/>
                    <a:lstStyle/>
                    <a:p>
                      <a:r>
                        <a:rPr lang="es-MX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Dentro de custom_card_type1.dart</a:t>
                      </a:r>
                      <a:endParaRPr lang="es-MX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photo_album_outlined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color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 1'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subtitle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'Labore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excepteur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dolor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sunt.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Minim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esse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id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laborum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pariatur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incididunt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aute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ea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qui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cillum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nulla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dolore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Exercitation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non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amet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tempor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irure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in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nulla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labore culpa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ipsum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ex.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Tempor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eiusmod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id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nulla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irure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fugiat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ullamco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 archivo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quedar: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altLang="es-ES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n-US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n-US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/widgets/custom_card_type_1.dart'</a:t>
                      </a:r>
                      <a:r>
                        <a:rPr lang="en-US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n-US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n-US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n-US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n-US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card_screen.dart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debe quedar como el siguiente: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Tipos de datos</a:t>
            </a:r>
            <a:endParaRPr lang="es-ES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CO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(){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s-CO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//Números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empleados 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salario 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CO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500.50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b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</a:b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es-CO" b="0" dirty="0">
                <a:solidFill>
                  <a:srgbClr val="E0687A"/>
                </a:solidFill>
                <a:effectLst/>
                <a:latin typeface="Consolas" panose="020B0609020204030204" pitchFamily="49" charset="0"/>
              </a:rPr>
              <a:t>empleados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CO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'$</a:t>
            </a:r>
            <a:r>
              <a:rPr lang="es-CO" b="0" dirty="0">
                <a:solidFill>
                  <a:srgbClr val="E0687A"/>
                </a:solidFill>
                <a:effectLst/>
                <a:latin typeface="Consolas" panose="020B0609020204030204" pitchFamily="49" charset="0"/>
              </a:rPr>
              <a:t>salario</a:t>
            </a:r>
            <a:r>
              <a:rPr lang="es-CO" b="0" dirty="0">
                <a:solidFill>
                  <a:srgbClr val="85D0B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CO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CO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</a:t>
            </a: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CO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altLang="en-US" dirty="0"/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609599" y="1174750"/>
          <a:ext cx="10747513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7513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Centralizar Widget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721895" y="1619887"/>
          <a:ext cx="10284364" cy="5255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5566"/>
                <a:gridCol w="5148798"/>
              </a:tblGrid>
              <a:tr h="31750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El archivo custom_card_type1.dart: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556175">
                <a:tc>
                  <a:txBody>
                    <a:bodyPr/>
                    <a:lstStyle/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photo_album_outlined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 1'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subtitle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'Labore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excepteur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dolor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sunt.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Minim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esse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id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laborum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pariatur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incididunt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aute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qui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cillum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nulla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dolore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Exercitation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non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amet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tempor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mollit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proident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incididunt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nostrud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commodo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Tempor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sint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fugiat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do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velit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dolore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aliquip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eiusmod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commodo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voluptate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sunt.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Est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consequat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officia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culpa non ut ex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deserunt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labore qui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irure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fugiat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ullamco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'Cancel'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'Ok'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587" t="5292" r="69239" b="9739"/>
          <a:stretch>
            <a:fillRect/>
          </a:stretch>
        </p:blipFill>
        <p:spPr>
          <a:xfrm>
            <a:off x="7158671" y="2160904"/>
            <a:ext cx="2703443" cy="45065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Centralizar Widget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7" y="1516380"/>
          <a:ext cx="10977136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7796"/>
                <a:gridCol w="4081670"/>
                <a:gridCol w="2557670"/>
              </a:tblGrid>
              <a:tr h="2915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El archivo custom_card_type1.dart: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ListTile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leading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photo_album_outlined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color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 1'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subtitle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'Labore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excepteur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dolor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Lorem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nisi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sunt.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Minim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adipisicing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officia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culpa non ut ex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deserunt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labore qui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irure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fugiat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ullamco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.'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Row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MainAxisAlignment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end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{}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'Cancel'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{}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'Ok'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 archivo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 como: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altLang="es-ES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green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TextButtom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textButtonTheme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TextButtonThemeData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darkTheme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scaffoldBackgroundColor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8443" t="5292" r="69130" b="9545"/>
          <a:stretch>
            <a:fillRect/>
          </a:stretch>
        </p:blipFill>
        <p:spPr>
          <a:xfrm>
            <a:off x="8680174" y="1954640"/>
            <a:ext cx="2398643" cy="45389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Image</a:t>
                      </a:r>
                      <a:r>
                        <a:rPr lang="es-MX" u="sng" dirty="0"/>
                        <a:t> and </a:t>
                      </a:r>
                      <a:r>
                        <a:rPr lang="es-MX" u="sng" dirty="0" err="1"/>
                        <a:t>FadeIn</a:t>
                      </a:r>
                      <a:r>
                        <a:rPr lang="es-MX" u="sng" dirty="0"/>
                        <a:t> </a:t>
                      </a:r>
                      <a:r>
                        <a:rPr lang="es-MX" u="sng" dirty="0" err="1"/>
                        <a:t>Image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50632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841"/>
                <a:gridCol w="2358887"/>
                <a:gridCol w="3180522"/>
                <a:gridCol w="2332382"/>
              </a:tblGrid>
              <a:tr h="2915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el archivo custom_cart_type_2.dart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altLang="es-E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alt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con el comando </a:t>
                      </a:r>
                      <a:r>
                        <a:rPr kumimoji="0" lang="es-CO" altLang="es-E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</a:t>
                      </a:r>
                      <a:r>
                        <a:rPr kumimoji="0" lang="es-CO" alt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un </a:t>
                      </a:r>
                      <a:r>
                        <a:rPr kumimoji="0" lang="es-CO" altLang="es-E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staless</a:t>
                      </a:r>
                      <a:r>
                        <a:rPr kumimoji="0" lang="es-CO" alt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widget</a:t>
                      </a:r>
                      <a:endParaRPr kumimoji="0" lang="es-CO" altLang="es-E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altLang="es-E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import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package:flutter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material.dart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class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CustomCardType2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extends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StatelessWidget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{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s-CO" sz="9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D7CD8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const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CustomCardType2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({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7768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super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key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})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@override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Widget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AA2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BuildContext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context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{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Card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elevation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768E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child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Column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children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9D7CD8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const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Image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   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image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B9AF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s-CO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DB9D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NetworkImage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5D0B7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'https://www.ngenespanol.com/wp-content/uploads/2022/09/medellin-la-ciudad-colombiana-de-la-eterna-primavera-770x431.jpg'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))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    ])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  )</a:t>
                      </a: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9DD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;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 }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}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900" dirty="0" err="1">
                          <a:solidFill>
                            <a:schemeClr val="bg1"/>
                          </a:solidFill>
                        </a:rPr>
                        <a:t>Widgets.dart</a:t>
                      </a:r>
                      <a:r>
                        <a:rPr lang="es-MX" altLang="es-ES" sz="900" dirty="0">
                          <a:solidFill>
                            <a:schemeClr val="bg1"/>
                          </a:solidFill>
                        </a:rPr>
                        <a:t> debe quedar: </a:t>
                      </a: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/widgets/custom_card_type_1.dart'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/widgets/custom_card_type_2.dart'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 como: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8587" t="5292" r="69022" b="9159"/>
          <a:stretch>
            <a:fillRect/>
          </a:stretch>
        </p:blipFill>
        <p:spPr>
          <a:xfrm>
            <a:off x="8998226" y="2773321"/>
            <a:ext cx="2040836" cy="370798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Image</a:t>
                      </a:r>
                      <a:r>
                        <a:rPr lang="es-MX" u="sng" dirty="0"/>
                        <a:t> and </a:t>
                      </a:r>
                      <a:r>
                        <a:rPr lang="es-MX" u="sng" dirty="0" err="1"/>
                        <a:t>FadeIn</a:t>
                      </a:r>
                      <a:r>
                        <a:rPr lang="es-MX" u="sng" dirty="0"/>
                        <a:t> </a:t>
                      </a:r>
                      <a:r>
                        <a:rPr lang="es-MX" u="sng" dirty="0" err="1"/>
                        <a:t>Image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50632" cy="588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841"/>
                <a:gridCol w="2358887"/>
                <a:gridCol w="3180522"/>
                <a:gridCol w="2332382"/>
              </a:tblGrid>
              <a:tr h="2915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r>
                        <a:rPr lang="es-MX" sz="12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Al archivo </a:t>
                      </a:r>
                      <a:r>
                        <a:rPr lang="es-CO" sz="12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Custom_card_screen_tyop2.dart</a:t>
                      </a:r>
                      <a:r>
                        <a:rPr lang="es-MX" sz="12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 debe quedar con el siguiente código:</a:t>
                      </a:r>
                      <a:endParaRPr lang="es-MX" sz="12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sz="12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'https://www.ngenespanol.com/wp-content/uploads/2022/09/medellin-la-ciudad-colombiana-de-la-eterna-primavera-770x431.jpg'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260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fadeInDuration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milliseconds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custom_cart_type_2.dart debe quedar: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Custom_card_screen_tyop2.dart debe quedar como: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8587" t="5292" r="69022" b="9159"/>
          <a:stretch>
            <a:fillRect/>
          </a:stretch>
        </p:blipFill>
        <p:spPr>
          <a:xfrm>
            <a:off x="8998226" y="2773321"/>
            <a:ext cx="2040836" cy="370798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Ajustar el tamaño de la imagen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50632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841"/>
                <a:gridCol w="2358887"/>
                <a:gridCol w="3180522"/>
                <a:gridCol w="2332382"/>
              </a:tblGrid>
              <a:tr h="29153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r>
                        <a:rPr lang="es-MX" sz="1200" b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Al archivo pubscpec.yaml debe agregársele el siguiente código:</a:t>
                      </a:r>
                      <a:endParaRPr lang="es-MX" sz="12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sz="1200" b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200" b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1200" b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endParaRPr lang="es-CO" sz="1200" b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200" b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200" b="0">
                          <a:solidFill>
                            <a:srgbClr val="9ABDF5"/>
                          </a:solidFill>
                          <a:effectLst/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s-CO" sz="1200" b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200" b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assets/img</a:t>
                      </a:r>
                      <a:endParaRPr lang="es-CO" sz="1200" b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altLang="es-E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b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kumimoji="0" lang="es-CO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custom_cart_type_2.dart debe quedar:</a:t>
                      </a: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 como: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8587" t="5292" r="69022" b="9159"/>
          <a:stretch>
            <a:fillRect/>
          </a:stretch>
        </p:blipFill>
        <p:spPr>
          <a:xfrm>
            <a:off x="8998226" y="2773321"/>
            <a:ext cx="2040836" cy="370798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Ajustar el tamaño de la imagen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50632" cy="537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4893"/>
                <a:gridCol w="4505739"/>
              </a:tblGrid>
              <a:tr h="29153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custom_cart_type_2.dart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altLang="es-E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clipBehavior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Clip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antiAlias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RoundedRectangleBorder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 se sale lo corta,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shadowColor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withOpacity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'https://www.ngenespanol.com/wp-content/uploads/2022/09/medellin-la-ciudad-colombiana-de-la-eterna-primavera-770x431.jpg'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260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fadeInDuration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milliseconds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alignment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AlignmentDirectional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centerEnd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top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bottom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'Centro de Medellín'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444" t="5292" r="68695" b="8966"/>
          <a:stretch>
            <a:fillRect/>
          </a:stretch>
        </p:blipFill>
        <p:spPr>
          <a:xfrm>
            <a:off x="7282191" y="1988765"/>
            <a:ext cx="2787292" cy="470606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Argumentos a los Widgets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50632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8284"/>
                <a:gridCol w="4108174"/>
                <a:gridCol w="2584174"/>
              </a:tblGrid>
              <a:tr h="2915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custom_cart_type_2.dart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//opcional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7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name})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clipBehavior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Clip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antiAlias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RoundedRectangleBorder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 se sale lo corta,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shadowColor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withOpacity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0.5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260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fadeInDuration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milliseconds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!=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alignment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AlignmentDirectional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centerEnd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top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bottom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'Sin Título'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 no hay imagen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card_screen.dart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del siguiente modo: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'Fresa'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'https://images.pexels.com/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photos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/70746/strawberries-red-fruit-royalty-free-70746.jpeg?auto=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compress&amp;cs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tinysrgb&amp;w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=1260&amp;h=750&amp;dpr=1'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'https://www.laprensa.hn/binrepository/1020x629/0c25/1020d580/none/11004/PULF/granada.163_LP1416781_MG51656714.jpg'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'https://www.webconsultas.com/sites/default/files/styles/wch_image_schema/public/temas/arandanos.jpg'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8587" t="5292" r="69022" b="8772"/>
          <a:stretch>
            <a:fillRect/>
          </a:stretch>
        </p:blipFill>
        <p:spPr>
          <a:xfrm>
            <a:off x="9008827" y="2306292"/>
            <a:ext cx="1968307" cy="405052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Alert</a:t>
                      </a:r>
                      <a:r>
                        <a:rPr lang="es-MX" u="sng"/>
                        <a:t> Screen</a:t>
                      </a:r>
                      <a:r>
                        <a:rPr lang="es-MX" u="sng" dirty="0"/>
                        <a:t> Diseño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480"/>
                <a:gridCol w="4108174"/>
                <a:gridCol w="2584174"/>
              </a:tblGrid>
              <a:tr h="2915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custom_cart_type_2.dart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//opcional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7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name})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clipBehavior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Clip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antiAlias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RoundedRectangleBorder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 se sale lo corta,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shadowColor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withOpacity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0.5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FadeInImage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placeholder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AssetImage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assets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/jar-loading.gif'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260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cover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fadeInDuration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milliseconds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!=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alignment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AlignmentDirectional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centerEnd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top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bottom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'Sin Título'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 no hay imagen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card_screen.dart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del siguiente modo: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Widget'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CustomCardType1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'Fresa'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'https://images.pexels.com/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photos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/70746/strawberries-red-fruit-royalty-free-70746.jpeg?auto=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compress&amp;cs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tinysrgb&amp;w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=1260&amp;h=750&amp;dpr=1'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'https://www.laprensa.hn/binrepository/1020x629/0c25/1020d580/none/11004/PULF/granada.163_LP1416781_MG51656714.jpg'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CustomCardType2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imageUrl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'https://www.webconsultas.com/sites/default/files/styles/wch_image_schema/public/temas/arandanos.jpg'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8587" t="5292" r="69022" b="8772"/>
          <a:stretch>
            <a:fillRect/>
          </a:stretch>
        </p:blipFill>
        <p:spPr>
          <a:xfrm>
            <a:off x="9008827" y="2306292"/>
            <a:ext cx="1968307" cy="405052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Alert</a:t>
                      </a:r>
                      <a:r>
                        <a:rPr lang="es-MX" u="sng"/>
                        <a:t> Screen</a:t>
                      </a:r>
                      <a:r>
                        <a:rPr lang="es-MX" u="sng" dirty="0"/>
                        <a:t> Diseño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480"/>
                <a:gridCol w="4108174"/>
                <a:gridCol w="2584174"/>
              </a:tblGrid>
              <a:tr h="2915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app_theme.dart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green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TextButtom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ElevatedButtons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elevatedButtonTheme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darkTheme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scaffoldBackgroundColor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alert_screen.dart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del siguiente modo: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ElevatedButton.styleFrom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Colors.indigo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10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0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),*/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'Mostrar Alerta'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})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green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})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889" t="5292" r="69130" b="9159"/>
          <a:stretch>
            <a:fillRect/>
          </a:stretch>
        </p:blipFill>
        <p:spPr>
          <a:xfrm>
            <a:off x="8680174" y="1975375"/>
            <a:ext cx="2292626" cy="485982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Alert</a:t>
                      </a:r>
                      <a:r>
                        <a:rPr lang="es-MX" u="sng"/>
                        <a:t> Screen</a:t>
                      </a:r>
                      <a:r>
                        <a:rPr lang="es-MX" u="sng" dirty="0"/>
                        <a:t> Diseño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16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480"/>
                <a:gridCol w="4108174"/>
                <a:gridCol w="2584174"/>
              </a:tblGrid>
              <a:tr h="29153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s-MX" sz="1400" b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</a:rPr>
                        <a:t>Se agregó l opción para cerrar la pantalla.</a:t>
                      </a: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app_theme.dart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green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TextButtom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ElevatedButtons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elevatedButtonTheme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darkTheme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scaffoldBackgroundColor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alert_screen.dart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del siguiente modo: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ElevatedButton.styleFrom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Colors.indigo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0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),*/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'Mostrar Alerta'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})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889" t="5292" r="69130" b="9159"/>
          <a:stretch>
            <a:fillRect/>
          </a:stretch>
        </p:blipFill>
        <p:spPr>
          <a:xfrm>
            <a:off x="8680174" y="1975375"/>
            <a:ext cx="2292626" cy="46921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Tipos de datos boolean</a:t>
            </a:r>
            <a:endParaRPr lang="es-ES" altLang="en-US"/>
          </a:p>
        </p:txBody>
      </p:sp>
      <p:graphicFrame>
        <p:nvGraphicFramePr>
          <p:cNvPr id="6" name="Marcador de posición de contenido 5"/>
          <p:cNvGraphicFramePr>
            <a:graphicFrameLocks noGrp="1"/>
          </p:cNvGraphicFramePr>
          <p:nvPr>
            <p:ph idx="1"/>
          </p:nvPr>
        </p:nvGraphicFramePr>
        <p:xfrm>
          <a:off x="677863" y="2160588"/>
          <a:ext cx="8596312" cy="3865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3865458">
                <a:tc>
                  <a:txBody>
                    <a:bodyPr/>
                    <a:lstStyle/>
                    <a:p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estado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estado 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'Estado  es activo'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'Estado es inactivo'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71636" marR="71636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estado 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estado </a:t>
                      </a:r>
                      <a:r>
                        <a:rPr lang="es-CO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'Estado  es nulo'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s-CO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'Estado no es nulo'</a:t>
                      </a:r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buNone/>
                      </a:pPr>
                      <a:endParaRPr lang="es-ES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71636" marR="71636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Mostrar una alerta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1480"/>
                <a:gridCol w="4108174"/>
                <a:gridCol w="2584174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app_theme.dart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green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lightTheme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TextButtom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ElevatedButtons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elevatedButtonTheme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styleFrom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darkTheme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ThemeData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light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copyWith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//color primario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AppBarTheme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//Sin sombra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scaffoldBackgroundColor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black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alert_screen.dart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del siguiente modo: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displayDialog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showDialog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barrierDismissible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 al tener el clic en la sombra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AlertDialog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RoundedRectangleBorder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content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MainAxisSize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min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//Determinar tamaño de la alerta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es el contenido de la alerta'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height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FlutterLogo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91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actions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pantalla,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'Cancelar'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ElevatedButton.styleFrom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Colors.indigo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0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),*/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displayDialog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'Mostrar Alerta'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8889" t="5292" r="68804" b="8966"/>
          <a:stretch>
            <a:fillRect/>
          </a:stretch>
        </p:blipFill>
        <p:spPr>
          <a:xfrm>
            <a:off x="8786191" y="2160905"/>
            <a:ext cx="2128450" cy="430739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Cupertino </a:t>
                      </a:r>
                      <a:r>
                        <a:rPr lang="es-MX" u="sng" dirty="0" err="1"/>
                        <a:t>Dialog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156591" cy="582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243"/>
                <a:gridCol w="4108174"/>
                <a:gridCol w="2584174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app_theme.dart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dart:io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cupertino.dart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displayDialogIOS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showCupertinoDialog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barrierDismissible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CupertinoAlertDialog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content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mainAxisSize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MainAxisSize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//Determinar tamaño de la alerta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es el contenido de la alerta'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FlutterLogo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91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actions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pantalla,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'Cancelar'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red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pantalla,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'Ok'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continuación: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displayDialogAndroid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showDialog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barrierDismissible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 al tener el clic en la sombra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AlertDialog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'Titulo'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RoundedRectangleBorder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content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mainAxisSize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MainAxisSize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min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//Determinar tamaño de la alerta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es el contenido de la alerta'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height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FlutterLogo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91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actions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pantalla,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'Cancelar'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pantalla,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'Ok'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ElevatedButton.styleFrom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Colors.indigo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shape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StadiumBorder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elevation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0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),*/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() =&gt;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displayDialogAndroid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() =&gt; 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displayDialogIOS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Platform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isAndroid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displayDialogAndroid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displayDialogIOS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'Mostrar Alerta'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style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fontSize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close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Navigator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pop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//Cerrar pantalla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8478" t="5524" r="68370" b="9545"/>
          <a:stretch>
            <a:fillRect/>
          </a:stretch>
        </p:blipFill>
        <p:spPr>
          <a:xfrm>
            <a:off x="7916540" y="2173922"/>
            <a:ext cx="2293715" cy="466127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AvatarScreen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754"/>
                <a:gridCol w="3737113"/>
                <a:gridCol w="4627961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avatar_screen.dart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11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1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1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1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1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11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1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1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1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screens.dart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avatar_screen.dart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avatar_screen.dart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como: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'Stan Lee'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actions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margin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(right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CircleAvatar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900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CircleAvatar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maxRadius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backgroundImage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'https://s1.eestatic.com/2015/02/20/cocinillas/cocinillas_12508818_115876053_1706x960.jpg'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Animated</a:t>
                      </a:r>
                      <a:r>
                        <a:rPr lang="es-MX" u="sng" dirty="0"/>
                        <a:t> </a:t>
                      </a:r>
                      <a:r>
                        <a:rPr lang="es-MX" u="sng" dirty="0" err="1"/>
                        <a:t>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4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6893"/>
                <a:gridCol w="4174435"/>
                <a:gridCol w="3342500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animated_screen.dart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dart:math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_color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BorderRadiusGeometry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changeShape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_color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fromRGBO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255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255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255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Container'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AnimatedContainer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Duration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milliseconds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curve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Curves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easeOutCubic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BoxDecoration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color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_color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changeShape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 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play_circle_outline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35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screens.dart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avatar_screen.dart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avatar_screen.dart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</a:t>
                      </a:r>
                      <a:r>
                        <a:rPr lang="es-MX" altLang="es-ES" sz="900" dirty="0">
                          <a:solidFill>
                            <a:schemeClr val="bg1"/>
                          </a:solidFill>
                        </a:rPr>
                        <a:t>omo:</a:t>
                      </a:r>
                      <a:endParaRPr lang="es-MX" altLang="es-ES" sz="9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'Stan Lee'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actions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margin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(right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CircleAvatar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backgroundColor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900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CircleAvatar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maxRadius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110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backgroundImage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'https://s1.eestatic.com/2015/02/20/cocinillas/cocinillas_12508818_115876053_1706x960.jpg'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7717" t="12929" r="71413" b="6810"/>
          <a:stretch>
            <a:fillRect/>
          </a:stretch>
        </p:blipFill>
        <p:spPr>
          <a:xfrm>
            <a:off x="4379151" y="3144520"/>
            <a:ext cx="2544418" cy="369067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Widget Container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737"/>
                <a:gridCol w="2835965"/>
                <a:gridCol w="4111126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animated_screen.dart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dart:math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_color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indigo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BorderRadiusGeometry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changeShape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70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_color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Color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fromRGBO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255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255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255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random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nextInt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toDouble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+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5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5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</a:t>
                      </a:r>
                      <a:r>
                        <a:rPr lang="es-CO" sz="5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Container'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Container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BoxDecoration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color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_color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FloatingActionButton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 </a:t>
                      </a:r>
                      <a:r>
                        <a:rPr lang="es-CO" sz="5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5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play_circle_outline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size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35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5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5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changeShape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5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3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screens.dart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avatar_screen.dart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7826" t="12797" r="71413" b="7420"/>
          <a:stretch>
            <a:fillRect/>
          </a:stretch>
        </p:blipFill>
        <p:spPr>
          <a:xfrm>
            <a:off x="7975518" y="1941057"/>
            <a:ext cx="2531165" cy="472644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Extraer Home de Menú principal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9276"/>
                <a:gridCol w="5184552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app_routes.dart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quedar: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5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</a:t>
                      </a:r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models.dart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'../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//TODO: borrar Home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 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home_outlined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'listview1'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View 1'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Listview1Screen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list_alt_outlined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'listview2'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List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 View 2'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Listview2Screen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list_alt_sharp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add_alarm_outlined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credit_card_outlined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'avatar'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'Avatar'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AvatarScreen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supervised_user_circle_outlined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AnimatedScreen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play_circle_filled_outlined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]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getAppRoutes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addAll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'home'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option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menuOptions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addAll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option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option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appRoutes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, Widget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Function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routes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=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'home':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HomeScreen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'listview1':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Listview1Screen(),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'listview2':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Listview2Screen(),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alert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'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': 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=&gt;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CardScreen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};*/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dynamic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onGenerateRoute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RouteSettings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settings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MaterialPageRoute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builder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AlertScreen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7718" t="13205" r="71629" b="7033"/>
          <a:stretch>
            <a:fillRect/>
          </a:stretch>
        </p:blipFill>
        <p:spPr>
          <a:xfrm>
            <a:off x="7073043" y="1987825"/>
            <a:ext cx="2517913" cy="450573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TextFormFields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6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397"/>
                <a:gridCol w="3856383"/>
                <a:gridCol w="3634048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Crear el archivo </a:t>
                      </a:r>
                      <a:r>
                        <a:rPr kumimoji="0" lang="es-CO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input_screns.dart</a:t>
                      </a:r>
                      <a:r>
                        <a:rPr kumimoji="0" lang="es-CO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</a:t>
                      </a:r>
                      <a:endParaRPr kumimoji="0" lang="es-CO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TextFormField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autofocus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words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: $</a:t>
                      </a:r>
                      <a:r>
                        <a:rPr lang="es-CO" sz="8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El archivo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screens.dart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 debe quedar con el siguiente código: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avatar_screen.dart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input_screens.dart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Agregar a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app_routes.dart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'inputs'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'Text Inputs'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input_rounded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7826" t="13508" r="71414" b="7420"/>
          <a:stretch>
            <a:fillRect/>
          </a:stretch>
        </p:blipFill>
        <p:spPr>
          <a:xfrm>
            <a:off x="8029795" y="2658717"/>
            <a:ext cx="2531166" cy="387129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Centralizar el estilo de los inputs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397"/>
                <a:gridCol w="3856383"/>
                <a:gridCol w="3634048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app_theme.dart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en el light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theme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agregar: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inputDecorationTheme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InputDecorationTheme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floatingLabelStyle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TextStyle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enabledBorder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borderSide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BorderSide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focusedBorder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borderSide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BorderSide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color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only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Radius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circular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En el archivo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input_screens.dart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comentar el código: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focusedBorder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BorderRadius.only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BorderRadius.only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)*/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1"/>
          <a:srcRect l="7717" t="12929" r="71739" b="7998"/>
          <a:stretch>
            <a:fillRect/>
          </a:stretch>
        </p:blipFill>
        <p:spPr>
          <a:xfrm>
            <a:off x="8191498" y="2160905"/>
            <a:ext cx="2110410" cy="417443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Centralizar el estilo de los inputs y generar widget </a:t>
                      </a:r>
                      <a:r>
                        <a:rPr lang="es-MX" u="sng" dirty="0" err="1"/>
                        <a:t>CustomInputField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285"/>
                <a:gridCol w="4002269"/>
                <a:gridCol w="3488274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input_screens.dart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extraer el widget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TextFormField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debe llamarse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CustomInputField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Crear dentro del directorio widgets un archivo llamado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custom_input_field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. Y pegar el código generado al extraer el widget: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TextFormField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autofocus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initialValue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words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: $</a:t>
                      </a:r>
                      <a:r>
                        <a:rPr lang="es-CO" sz="6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validator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campo es requerido'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'Mínimo de 3 letras'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onUserInteraction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InputDecoration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'Sólo letras'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counterText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'3 caracteres'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prefixIcon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verified_outlined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group_outlined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assignment_ind_outlined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focusedBorder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BorderRadius.only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BorderRadius.only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)*/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En </a:t>
                      </a:r>
                      <a:r>
                        <a:rPr lang="es-MX" altLang="es-ES" sz="1000" dirty="0" err="1">
                          <a:solidFill>
                            <a:schemeClr val="bg1"/>
                          </a:solidFill>
                        </a:rPr>
                        <a:t>widgets.dart</a:t>
                      </a:r>
                      <a:r>
                        <a:rPr lang="es-MX" altLang="es-ES" sz="1000" dirty="0">
                          <a:solidFill>
                            <a:schemeClr val="bg1"/>
                          </a:solidFill>
                        </a:rPr>
                        <a:t>: exportar el widget</a:t>
                      </a:r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/widgets/custom_card_type_1.dart'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/widgets/custom_card_type_2.dart'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custom_input_field.dart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7717" t="17114" r="71522" b="4738"/>
          <a:stretch>
            <a:fillRect/>
          </a:stretch>
        </p:blipFill>
        <p:spPr>
          <a:xfrm>
            <a:off x="8585600" y="3328670"/>
            <a:ext cx="1681783" cy="286911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Centralizar el estilo de los inputs y parametrizar widget </a:t>
                      </a:r>
                      <a:r>
                        <a:rPr lang="es-MX" u="sng" dirty="0" err="1"/>
                        <a:t>CustomInputField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397"/>
                <a:gridCol w="4002157"/>
                <a:gridCol w="3488274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TextFormField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autofocus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initialValue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words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: $</a:t>
                      </a:r>
                      <a:r>
                        <a:rPr lang="es-CO" sz="6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validator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campo es requerido'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'Mínimo de 3 letras'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onUserInteraction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InputDecoration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counterText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'3 caracteres'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prefixIcon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Icons.verified_outlined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El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input_screens_dart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dene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quedar: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  <a:p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 usuario'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7717" t="17114" r="71522" b="4738"/>
          <a:stretch>
            <a:fillRect/>
          </a:stretch>
        </p:blipFill>
        <p:spPr>
          <a:xfrm>
            <a:off x="8439515" y="1868646"/>
            <a:ext cx="2083449" cy="43106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Tipos de datos lista</a:t>
            </a:r>
            <a:endParaRPr lang="es-ES" altLang="en-US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r>
              <a:rPr lang="es-MX" sz="1600" b="0" dirty="0" err="1">
                <a:solidFill>
                  <a:srgbClr val="BB9AF7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6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() {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s-MX" sz="16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numeros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numeros</a:t>
            </a:r>
            <a:r>
              <a:rPr lang="es-MX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MX" sz="16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numeros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//Generar una lista de 100 números con un método estático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i="1" dirty="0">
                <a:solidFill>
                  <a:srgbClr val="444B6A"/>
                </a:solidFill>
                <a:effectLst/>
                <a:latin typeface="Consolas" panose="020B0609020204030204" pitchFamily="49" charset="0"/>
              </a:rPr>
              <a:t>//Los métodos estáticos no requieren crear el objeto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i="1" dirty="0">
                <a:solidFill>
                  <a:srgbClr val="9D7CD8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masNumeros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6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s-MX" sz="1600" b="0" dirty="0" err="1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MX" sz="16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generate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600" b="0" dirty="0">
                <a:solidFill>
                  <a:srgbClr val="C0768E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s-MX" sz="1600" b="0" dirty="0" err="1">
                <a:solidFill>
                  <a:srgbClr val="0DB9D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s-MX" sz="1600" b="0" dirty="0" err="1">
                <a:solidFill>
                  <a:srgbClr val="7AA2F7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MX" sz="1600" b="0" dirty="0" err="1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masNumeros</a:t>
            </a:r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MX" sz="1600" b="0" dirty="0"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;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  <a:p>
            <a:r>
              <a:rPr lang="es-MX" sz="1600" b="0" dirty="0">
                <a:solidFill>
                  <a:srgbClr val="A9B1D6"/>
                </a:solidFill>
                <a:effectLst/>
                <a:latin typeface="Consolas" panose="020B0609020204030204" pitchFamily="49" charset="0"/>
              </a:rPr>
              <a:t>}</a:t>
            </a:r>
            <a:endParaRPr lang="es-MX" sz="1600" b="0" dirty="0">
              <a:solidFill>
                <a:srgbClr val="A9B1D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Email y </a:t>
                      </a:r>
                      <a:r>
                        <a:rPr lang="es-MX" u="sng" dirty="0" err="1"/>
                        <a:t>Password</a:t>
                      </a:r>
                      <a:r>
                        <a:rPr lang="es-MX" u="sng" dirty="0"/>
                        <a:t> </a:t>
                      </a:r>
                      <a:r>
                        <a:rPr lang="es-MX" u="sng" dirty="0" err="1"/>
                        <a:t>Fields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3397"/>
                <a:gridCol w="4002157"/>
                <a:gridCol w="3488274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s-CO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//Contraseña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Paassword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TextFormField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autofocus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initialValue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words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: $</a:t>
                      </a:r>
                      <a:r>
                        <a:rPr lang="es-CO" sz="600" b="0" dirty="0" err="1">
                          <a:solidFill>
                            <a:srgbClr val="E0687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validator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campo es requerido'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'Mínimo de 3 letras'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onUserInteraction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InputDecoration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counterText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'3 caracteres'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prefixIcon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Icons.verified_outlined</a:t>
                      </a:r>
                      <a:r>
                        <a:rPr lang="es-CO" sz="6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),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El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input_screens_dart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MX" altLang="es-ES" sz="800" dirty="0" err="1">
                          <a:solidFill>
                            <a:schemeClr val="bg1"/>
                          </a:solidFill>
                        </a:rPr>
                        <a:t>dene</a:t>
                      </a:r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 queda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emailAddress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MX" altLang="es-ES" sz="800" dirty="0">
                          <a:solidFill>
                            <a:schemeClr val="bg1"/>
                          </a:solidFill>
                        </a:rPr>
                        <a:t>r:</a:t>
                      </a:r>
                      <a:endParaRPr lang="es-MX" altLang="es-E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7717" t="17113" r="71522" b="5293"/>
          <a:stretch>
            <a:fillRect/>
          </a:stretch>
        </p:blipFill>
        <p:spPr>
          <a:xfrm>
            <a:off x="8143819" y="1916029"/>
            <a:ext cx="2531166" cy="497917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WidgetForm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0180"/>
                <a:gridCol w="4243648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emailAddress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'Guardar'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7717" t="17114" r="71522" b="4738"/>
          <a:stretch>
            <a:fillRect/>
          </a:stretch>
        </p:blipFill>
        <p:spPr>
          <a:xfrm>
            <a:off x="8375374" y="1855304"/>
            <a:ext cx="2016167" cy="453224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WidgetForm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8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1311"/>
                <a:gridCol w="4972517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endParaRPr lang="es-CO" sz="5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 del usuario'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 del usuario'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emailAddress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 del usuario'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'Guardar'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]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7115" t="11253" r="72065" b="9933"/>
          <a:stretch>
            <a:fillRect/>
          </a:stretch>
        </p:blipFill>
        <p:spPr>
          <a:xfrm>
            <a:off x="7381461" y="1908313"/>
            <a:ext cx="2062190" cy="445273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WidgetForm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0913829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9015"/>
                <a:gridCol w="3910868"/>
                <a:gridCol w="2863946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del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form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para identificar el formulario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GlobalKey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GlobalKey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first_name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'López'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'email'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'diegol720@gmail.com'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password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'1111'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'role'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emailAddress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//Ocultar Teclado al tocar el botón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FocusScope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requestFocus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FocusNode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//validar el formulario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currentState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validate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){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 !siempre habrá formulario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'Formulario no válido'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//Imprimir valores del formulario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}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'Guardar'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7404" t="11254" r="71957" b="9739"/>
          <a:stretch>
            <a:fillRect/>
          </a:stretch>
        </p:blipFill>
        <p:spPr>
          <a:xfrm>
            <a:off x="8521148" y="1913613"/>
            <a:ext cx="2385391" cy="440767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577818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7818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Valores del Formulario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5" y="1444487"/>
          <a:ext cx="11803107" cy="6426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320"/>
                <a:gridCol w="7332787"/>
              </a:tblGrid>
              <a:tr h="2620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61649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9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IconData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//Contraseña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bool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Paassword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//Para obtener los valores del formulario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false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required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kumimoji="0" lang="es-CO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9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TextFormField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autofocus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initialValue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TextCapitalization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words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//Capturar valores del formulario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 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(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('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$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');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},*/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validator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'Este campo es requerido'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'Mínimo de 3 letras'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}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AutovalidateMode</a:t>
                      </a:r>
                      <a:r>
                        <a:rPr lang="es-CO" sz="9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onUserInteraction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decoration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InputDecoration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helperText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counterText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'3 caracteres'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prefixIcon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Icons.verified_outlined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suffixIcon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9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9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/*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focusedBorder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BorderRadius.only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OutlineInputBorder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BorderRadius.only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bottomLeft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topRight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s-CO" sz="9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Radius.circular</a:t>
                      </a:r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(10),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       )*/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9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9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577818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7818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/>
                        <a:t>Valores del Formulario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5" y="1444487"/>
          <a:ext cx="11803107" cy="6426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0807"/>
                <a:gridCol w="3882887"/>
                <a:gridCol w="3529413"/>
              </a:tblGrid>
              <a:tr h="26201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61649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kumimoji="0" lang="es-CO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input_screens.dart</a:t>
                      </a:r>
                      <a:r>
                        <a:rPr kumimoji="0" lang="es-CO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del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form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para identificar el formulario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GlobalKey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GlobalKey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first_name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'López'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'email'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'diegol720@gmail.com'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password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'1111'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'role'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first_name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kumimoji="0" lang="es-CO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last_name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emailAddress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'email'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 del usuario'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password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//Ocultar Teclado al tocar el botón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FocusScope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requestFocus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FocusNode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//validar el formulario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currentState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validate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){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 !siempre habrá formulario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'Formulario no válido'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7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//Imprimir valores del formulario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}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7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7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7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7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'Guardar'</a:t>
                      </a:r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]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7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s-CO" sz="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br>
                        <a:rPr lang="es-CO" sz="4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4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7065" t="11254" r="71957" b="10125"/>
          <a:stretch>
            <a:fillRect/>
          </a:stretch>
        </p:blipFill>
        <p:spPr>
          <a:xfrm>
            <a:off x="8871759" y="1938020"/>
            <a:ext cx="2372138" cy="31020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5000" t="45850" r="32174" b="4735"/>
          <a:stretch>
            <a:fillRect/>
          </a:stretch>
        </p:blipFill>
        <p:spPr>
          <a:xfrm>
            <a:off x="8627166" y="5174974"/>
            <a:ext cx="2861324" cy="168302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/>
              <a:t>Componentes en Flutter. </a:t>
            </a:r>
            <a:endParaRPr lang="es-ES" altLang="en-US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DropDownFormField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7849"/>
                <a:gridCol w="3792512"/>
                <a:gridCol w="3327816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custom_input_field.dart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/widgets/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widgets.dart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InputsScreen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del </a:t>
                      </a:r>
                      <a:r>
                        <a:rPr lang="es-CO" sz="800" b="0" i="1" dirty="0" err="1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form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 para identificar el formulario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GlobalKey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GlobalKey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i="1" dirty="0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Map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String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first_name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'López'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'email'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'diegol720@gmail.com'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password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'1111'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'role'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'Input y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Forms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padding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EdgeInsets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symmetric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horizontal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vertical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Form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'Nombre del usuario'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first_name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'Apellido del usuario'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last_name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'Correo del usuario'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keyboardType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TextInputType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emailAddress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'email'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CustomInputField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labelText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hintText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'Contraseña del usuario'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obscureText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formProperty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password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30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DropdownButtonFormField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//Valor si el role es nulo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items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DropdownMenuItem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DropdownMenuItem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Superuser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Superuser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DropdownMenuItem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Developer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Developer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DropdownMenuItem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'Jr.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Developer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'Jr.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Dveloper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'role'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]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Admin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ElevatedButton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onPressed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//Ocultar Teclado al tocar el botón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FocusScope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of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requestFocus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FocusNode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//validar el formulario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myFormKey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currentState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validate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){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 !siempre habrá formulario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'Formulario no válido'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i="1" dirty="0">
                          <a:solidFill>
                            <a:srgbClr val="444B6A"/>
                          </a:solidFill>
                          <a:effectLst/>
                          <a:latin typeface="Consolas" panose="020B0609020204030204" pitchFamily="49" charset="0"/>
                        </a:rPr>
                        <a:t>//Imprimir valores del formulario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formValues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infinity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'Guardar'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7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7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6848" t="52343" r="72090" b="24985"/>
          <a:stretch>
            <a:fillRect/>
          </a:stretch>
        </p:blipFill>
        <p:spPr>
          <a:xfrm>
            <a:off x="9054061" y="4955238"/>
            <a:ext cx="2006662" cy="145602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SliderScreen</a:t>
                      </a:r>
                      <a:r>
                        <a:rPr lang="es-MX" u="sng" dirty="0"/>
                        <a:t>, crear el archivo </a:t>
                      </a:r>
                      <a:r>
                        <a:rPr lang="es-MX" u="sng" dirty="0" err="1"/>
                        <a:t>slider_screen.dart</a:t>
                      </a:r>
                      <a:r>
                        <a:rPr lang="es-MX" u="sng" dirty="0"/>
                        <a:t> y luego ejecutar con el comando </a:t>
                      </a:r>
                      <a:r>
                        <a:rPr lang="es-MX" u="sng" dirty="0" err="1"/>
                        <a:t>fl-screen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015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977"/>
                <a:gridCol w="3597639"/>
                <a:gridCol w="3717561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slider_screen.dart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StatelessWidget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5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Center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</a:t>
                      </a:r>
                      <a:r>
                        <a:rPr lang="es-CO" sz="105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105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5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105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105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5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105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el archivo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screen.dart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9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alert_screen.dart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animated_screen.dart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avatar_screen.dart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card_screen.dart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home_screen.dart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input_screens.dart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/listview1_screen.dart'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/listview2_screen.dart'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export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slider_screen.dart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Agregar al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app.routes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debe quedar: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MenuOption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route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'slider'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 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'Slider &amp;&amp; </a:t>
                      </a:r>
                      <a:r>
                        <a:rPr lang="es-CO" sz="10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Screens</a:t>
                      </a:r>
                      <a:r>
                        <a:rPr lang="es-CO" sz="10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screen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10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icon</a:t>
                      </a:r>
                      <a:r>
                        <a:rPr lang="es-CO" sz="10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10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Icons</a:t>
                      </a:r>
                      <a:r>
                        <a:rPr lang="es-CO" sz="10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10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slow_motion_video_outlined</a:t>
                      </a:r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10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endParaRPr lang="es-CO" sz="10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SliderScreen</a:t>
                      </a:r>
                      <a:r>
                        <a:rPr lang="es-MX" u="sng" dirty="0"/>
                        <a:t>, crear el archivo </a:t>
                      </a:r>
                      <a:r>
                        <a:rPr lang="es-MX" u="sng" dirty="0" err="1"/>
                        <a:t>slider_screen.dart</a:t>
                      </a:r>
                      <a:r>
                        <a:rPr lang="es-MX" u="sng" dirty="0"/>
                        <a:t> con el comando </a:t>
                      </a:r>
                      <a:r>
                        <a:rPr lang="es-MX" u="sng" dirty="0" err="1"/>
                        <a:t>fl-screen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2977"/>
                <a:gridCol w="7315200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slider_screen.dart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8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8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'Sliders &amp;&amp; </a:t>
                      </a:r>
                      <a:r>
                        <a:rPr lang="es-CO" sz="8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Checks</a:t>
                      </a:r>
                      <a:r>
                        <a:rPr lang="es-CO" sz="8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</a:t>
                      </a:r>
                      <a:r>
                        <a:rPr lang="es-CO" sz="8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min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400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8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_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8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8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}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]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8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8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"/>
          <a:srcRect l="33565" t="12797" r="46025" b="8395"/>
          <a:stretch>
            <a:fillRect/>
          </a:stretch>
        </p:blipFill>
        <p:spPr>
          <a:xfrm>
            <a:off x="6096000" y="1993691"/>
            <a:ext cx="2488368" cy="4499873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/>
              <a:t>Componentes en </a:t>
            </a:r>
            <a:r>
              <a:rPr lang="es-ES" altLang="en-US" dirty="0" err="1"/>
              <a:t>Flutter</a:t>
            </a:r>
            <a:r>
              <a:rPr lang="es-ES" altLang="en-US" dirty="0"/>
              <a:t>. </a:t>
            </a:r>
            <a:endParaRPr lang="es-ES" altLang="en-US" dirty="0"/>
          </a:p>
        </p:txBody>
      </p:sp>
      <p:graphicFrame>
        <p:nvGraphicFramePr>
          <p:cNvPr id="5" name="Marcador de posición de contenido 4"/>
          <p:cNvGraphicFramePr>
            <a:graphicFrameLocks noGrp="1"/>
          </p:cNvGraphicFramePr>
          <p:nvPr>
            <p:ph sz="half" idx="1"/>
          </p:nvPr>
        </p:nvGraphicFramePr>
        <p:xfrm>
          <a:off x="194447" y="1174750"/>
          <a:ext cx="11162665" cy="5318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2665"/>
              </a:tblGrid>
              <a:tr h="3680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MX" u="sng" dirty="0" err="1"/>
                        <a:t>SliderScreen</a:t>
                      </a:r>
                      <a:r>
                        <a:rPr lang="es-MX" u="sng" dirty="0"/>
                        <a:t>, crear el archivo </a:t>
                      </a:r>
                      <a:r>
                        <a:rPr lang="es-MX" u="sng" dirty="0" err="1"/>
                        <a:t>slider_screen.dart</a:t>
                      </a:r>
                      <a:r>
                        <a:rPr lang="es-MX" u="sng" dirty="0"/>
                        <a:t> con el comando </a:t>
                      </a:r>
                      <a:r>
                        <a:rPr lang="es-MX" u="sng" dirty="0" err="1"/>
                        <a:t>fl-screen</a:t>
                      </a:r>
                      <a:endParaRPr lang="es-MX" u="sng" dirty="0"/>
                    </a:p>
                  </a:txBody>
                  <a:tcPr/>
                </a:tc>
              </a:tr>
              <a:tr h="495072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" altLang="en-US" sz="1800" u="sng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uadro de texto 3"/>
          <p:cNvSpPr txBox="1"/>
          <p:nvPr/>
        </p:nvSpPr>
        <p:spPr>
          <a:xfrm>
            <a:off x="-611505" y="21609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altLang="en-US"/>
          </a:p>
        </p:txBody>
      </p:sp>
      <p:sp>
        <p:nvSpPr>
          <p:cNvPr id="3" name="Cuadro de texto 2"/>
          <p:cNvSpPr txBox="1"/>
          <p:nvPr/>
        </p:nvSpPr>
        <p:spPr>
          <a:xfrm>
            <a:off x="10674985" y="31445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altLang="en-US"/>
              <a:t>	</a:t>
            </a:r>
            <a:endParaRPr lang="es-ES" altLang="en-US"/>
          </a:p>
        </p:txBody>
      </p:sp>
      <p:graphicFrame>
        <p:nvGraphicFramePr>
          <p:cNvPr id="7" name="Tabla 6"/>
          <p:cNvGraphicFramePr/>
          <p:nvPr/>
        </p:nvGraphicFramePr>
        <p:xfrm>
          <a:off x="194446" y="1516380"/>
          <a:ext cx="11048177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6000"/>
                <a:gridCol w="4302177"/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s-CO" sz="11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47560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 </a:t>
                      </a:r>
                      <a:r>
                        <a:rPr kumimoji="0" lang="es-CO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slider_screen.dart</a:t>
                      </a:r>
                      <a:r>
                        <a:rPr kumimoji="0" lang="es-CO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9B1D6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debe quedar:</a:t>
                      </a:r>
                      <a:endParaRPr kumimoji="0" lang="es-CO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9B1D6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package:flutter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material.dart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package:fl_components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theme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app_theme.dart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StatefulWidget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({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?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})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F7768E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key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createState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=&gt;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SliderScreenState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State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SliderScreen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&gt;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b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@override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Widget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build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BuildContext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s-CO" sz="600" b="0" dirty="0" err="1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Scaffold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AppBar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Text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'Sliders &amp;&amp; </a:t>
                      </a:r>
                      <a:r>
                        <a:rPr lang="es-CO" sz="600" b="0" dirty="0" err="1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Checks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SingleChildScrollView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children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[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Slider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adaptive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min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max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400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activeColor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AppTheme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primary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divisions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onChanged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_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setState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(() {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})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7AA2F7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}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image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NetworkImage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s-CO" sz="600" b="0" dirty="0">
                          <a:solidFill>
                            <a:srgbClr val="85D0B7"/>
                          </a:solidFill>
                          <a:effectLst/>
                          <a:latin typeface="Consolas" panose="020B0609020204030204" pitchFamily="49" charset="0"/>
                        </a:rPr>
                        <a:t>'https://www.mcneuquen.com.ar/wp-content/uploads/2021/01/abc.jpg'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fit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BoxFit</a:t>
                      </a:r>
                      <a:r>
                        <a:rPr lang="es-CO" sz="600" b="0" dirty="0" err="1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contain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width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_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sliderValue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        </a:t>
                      </a:r>
                      <a:r>
                        <a:rPr lang="es-CO" sz="600" b="0" i="1" dirty="0" err="1">
                          <a:solidFill>
                            <a:srgbClr val="9D7CD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 err="1">
                          <a:solidFill>
                            <a:srgbClr val="0DB9D7"/>
                          </a:solidFill>
                          <a:effectLst/>
                          <a:latin typeface="Consolas" panose="020B0609020204030204" pitchFamily="49" charset="0"/>
                        </a:rPr>
                        <a:t>SizedBox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( </a:t>
                      </a:r>
                      <a:r>
                        <a:rPr lang="es-CO" sz="600" b="0" dirty="0" err="1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height</a:t>
                      </a:r>
                      <a:r>
                        <a:rPr lang="es-CO" sz="600" b="0" dirty="0">
                          <a:solidFill>
                            <a:srgbClr val="BB9AF7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s-CO" sz="600" b="0" dirty="0">
                          <a:solidFill>
                            <a:srgbClr val="C0768E"/>
                          </a:solidFill>
                          <a:effectLst/>
                          <a:latin typeface="Consolas" panose="020B0609020204030204" pitchFamily="49" charset="0"/>
                        </a:rPr>
                        <a:t>50</a:t>
                      </a:r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  ]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  )</a:t>
                      </a:r>
                      <a:r>
                        <a:rPr lang="es-CO" sz="600" b="0" dirty="0">
                          <a:solidFill>
                            <a:srgbClr val="89DDFF"/>
                          </a:solidFill>
                          <a:effectLst/>
                          <a:latin typeface="Consolas" panose="020B0609020204030204" pitchFamily="49" charset="0"/>
                        </a:rPr>
                        <a:t>;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  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s-CO" sz="600" b="0" dirty="0">
                          <a:solidFill>
                            <a:srgbClr val="A9B1D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s-CO" sz="6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endParaRPr lang="es-CO" sz="800" b="0" dirty="0">
                        <a:solidFill>
                          <a:srgbClr val="A9B1D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altLang="es-E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"/>
          <a:srcRect l="33566" t="13355" r="45901" b="9051"/>
          <a:stretch>
            <a:fillRect/>
          </a:stretch>
        </p:blipFill>
        <p:spPr>
          <a:xfrm>
            <a:off x="7756475" y="1871317"/>
            <a:ext cx="2503357" cy="47961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131186</Words>
  <Application>WPS Presentation</Application>
  <PresentationFormat>Panorámica</PresentationFormat>
  <Paragraphs>5295</Paragraphs>
  <Slides>112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23" baseType="lpstr">
      <vt:lpstr>Arial</vt:lpstr>
      <vt:lpstr>SimSun</vt:lpstr>
      <vt:lpstr>Wingdings</vt:lpstr>
      <vt:lpstr>Wingdings 3</vt:lpstr>
      <vt:lpstr>Arial</vt:lpstr>
      <vt:lpstr>Helvetica Neue</vt:lpstr>
      <vt:lpstr>Consolas</vt:lpstr>
      <vt:lpstr>Trebuchet MS</vt:lpstr>
      <vt:lpstr>Microsoft YaHei</vt:lpstr>
      <vt:lpstr>Arial Unicode MS</vt:lpstr>
      <vt:lpstr>Faceta</vt:lpstr>
      <vt:lpstr>DART</vt:lpstr>
      <vt:lpstr>DART</vt:lpstr>
      <vt:lpstr>DART: Programas requeridos</vt:lpstr>
      <vt:lpstr>¿Por qué DART?</vt:lpstr>
      <vt:lpstr>DART</vt:lpstr>
      <vt:lpstr>Tipos de datos</vt:lpstr>
      <vt:lpstr>Tipos de datos</vt:lpstr>
      <vt:lpstr>Tipos de datos boolean</vt:lpstr>
      <vt:lpstr>Tipos de datos lista</vt:lpstr>
      <vt:lpstr>Tipos de datos map</vt:lpstr>
      <vt:lpstr>Tipos de datos map</vt:lpstr>
      <vt:lpstr>Funciones</vt:lpstr>
      <vt:lpstr>Funciones</vt:lpstr>
      <vt:lpstr>Clases</vt:lpstr>
      <vt:lpstr>Clases</vt:lpstr>
      <vt:lpstr>Clases</vt:lpstr>
      <vt:lpstr>Clases</vt:lpstr>
      <vt:lpstr>Clases</vt:lpstr>
      <vt:lpstr>Clases</vt:lpstr>
      <vt:lpstr>Clases</vt:lpstr>
      <vt:lpstr>FUTURES</vt:lpstr>
      <vt:lpstr>ASYNC AWAIT</vt:lpstr>
      <vt:lpstr>Instalación de Android</vt:lpstr>
      <vt:lpstr>Instalación de Android</vt:lpstr>
      <vt:lpstr>Instalación de Android</vt:lpstr>
      <vt:lpstr>Instalación de Android</vt:lpstr>
      <vt:lpstr>Instalación de Android</vt:lpstr>
      <vt:lpstr>Instalación de Android</vt:lpstr>
      <vt:lpstr>Instalación de Android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Crear App en Flutter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Componentes en Flutter.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TP</dc:creator>
  <cp:lastModifiedBy>TP</cp:lastModifiedBy>
  <cp:revision>203</cp:revision>
  <dcterms:created xsi:type="dcterms:W3CDTF">2022-12-26T18:33:00Z</dcterms:created>
  <dcterms:modified xsi:type="dcterms:W3CDTF">2023-03-14T05:06:39Z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1033-11.2.0.11486</vt:lpwstr>
  </property>
  <property fmtid="{D5CDD505-2E9C-101B-9397-08002B2CF9AE}" pid="3" name="ICV">
    <vt:lpwstr>040C73C11151440CAF042B87DB9657EE</vt:lpwstr>
  </property>
</Properties>
</file>